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95" r:id="rId2"/>
  </p:sldMasterIdLst>
  <p:notesMasterIdLst>
    <p:notesMasterId r:id="rId28"/>
  </p:notesMasterIdLst>
  <p:handoutMasterIdLst>
    <p:handoutMasterId r:id="rId29"/>
  </p:handoutMasterIdLst>
  <p:sldIdLst>
    <p:sldId id="320" r:id="rId3"/>
    <p:sldId id="326" r:id="rId4"/>
    <p:sldId id="1517" r:id="rId5"/>
    <p:sldId id="766" r:id="rId6"/>
    <p:sldId id="798" r:id="rId7"/>
    <p:sldId id="1519" r:id="rId8"/>
    <p:sldId id="324" r:id="rId9"/>
    <p:sldId id="331" r:id="rId10"/>
    <p:sldId id="1522" r:id="rId11"/>
    <p:sldId id="1520" r:id="rId12"/>
    <p:sldId id="1524" r:id="rId13"/>
    <p:sldId id="1507" r:id="rId14"/>
    <p:sldId id="1512" r:id="rId15"/>
    <p:sldId id="1518" r:id="rId16"/>
    <p:sldId id="1510" r:id="rId17"/>
    <p:sldId id="334" r:id="rId18"/>
    <p:sldId id="1523" r:id="rId19"/>
    <p:sldId id="335" r:id="rId20"/>
    <p:sldId id="1527" r:id="rId21"/>
    <p:sldId id="1528" r:id="rId22"/>
    <p:sldId id="1529" r:id="rId23"/>
    <p:sldId id="1525" r:id="rId24"/>
    <p:sldId id="1526" r:id="rId25"/>
    <p:sldId id="311" r:id="rId26"/>
    <p:sldId id="1516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D7D05DF-643F-47C7-9C19-3473E0F6B488}">
          <p14:sldIdLst>
            <p14:sldId id="320"/>
            <p14:sldId id="326"/>
            <p14:sldId id="1517"/>
            <p14:sldId id="766"/>
            <p14:sldId id="798"/>
            <p14:sldId id="1519"/>
          </p14:sldIdLst>
        </p14:section>
        <p14:section name="Definitions" id="{B4CA9A3C-B663-44B7-AB34-FC8E7E374098}">
          <p14:sldIdLst>
            <p14:sldId id="324"/>
            <p14:sldId id="331"/>
            <p14:sldId id="1522"/>
            <p14:sldId id="1520"/>
            <p14:sldId id="1524"/>
          </p14:sldIdLst>
        </p14:section>
        <p14:section name="REX ESS" id="{98BA1989-3C44-437A-88FA-9F77AF67A833}">
          <p14:sldIdLst>
            <p14:sldId id="1507"/>
            <p14:sldId id="1512"/>
            <p14:sldId id="1518"/>
            <p14:sldId id="1510"/>
          </p14:sldIdLst>
        </p14:section>
        <p14:section name="LTU Installation" id="{5DE811CA-C4CC-489B-8ACD-103A89783243}">
          <p14:sldIdLst>
            <p14:sldId id="334"/>
            <p14:sldId id="1523"/>
            <p14:sldId id="335"/>
            <p14:sldId id="1527"/>
            <p14:sldId id="1528"/>
            <p14:sldId id="1529"/>
            <p14:sldId id="1525"/>
            <p14:sldId id="1526"/>
          </p14:sldIdLst>
        </p14:section>
        <p14:section name="Non-LTU Installation" id="{6656A783-23A5-4164-B88C-45D7BD575426}">
          <p14:sldIdLst/>
        </p14:section>
        <p14:section name="End" id="{6F74AD6C-87C8-4294-AD48-B9D84D59F98D}">
          <p14:sldIdLst>
            <p14:sldId id="311"/>
            <p14:sldId id="1516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ekempeneer Erik" initials="DE" lastIdx="1" clrIdx="0">
    <p:extLst>
      <p:ext uri="{19B8F6BF-5375-455C-9EA6-DF929625EA0E}">
        <p15:presenceInfo xmlns:p15="http://schemas.microsoft.com/office/powerpoint/2012/main" userId="S-1-5-21-2143564435-1125984783-857296014-42025" providerId="AD"/>
      </p:ext>
    </p:extLst>
  </p:cmAuthor>
  <p:cmAuthor id="2" name="Ulrich Dorda" initials="UD" lastIdx="6" clrIdx="1">
    <p:extLst>
      <p:ext uri="{19B8F6BF-5375-455C-9EA6-DF929625EA0E}">
        <p15:presenceInfo xmlns:p15="http://schemas.microsoft.com/office/powerpoint/2012/main" userId="S-1-5-21-2143564435-1125984783-857296014-4137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CC"/>
    <a:srgbClr val="FF9900"/>
    <a:srgbClr val="006600"/>
    <a:srgbClr val="99FF99"/>
    <a:srgbClr val="FF0000"/>
    <a:srgbClr val="FFCC66"/>
    <a:srgbClr val="F2F2F2"/>
    <a:srgbClr val="92D05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21E4AEA4-8DFA-4A89-87EB-49C32662AFE0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717" autoAdjust="0"/>
  </p:normalViewPr>
  <p:slideViewPr>
    <p:cSldViewPr snapToGrid="0">
      <p:cViewPr varScale="1">
        <p:scale>
          <a:sx n="158" d="100"/>
          <a:sy n="158" d="100"/>
        </p:scale>
        <p:origin x="344" y="26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1112"/>
    </p:cViewPr>
  </p:sorterViewPr>
  <p:notesViewPr>
    <p:cSldViewPr snapToGrid="0" showGuides="1">
      <p:cViewPr varScale="1">
        <p:scale>
          <a:sx n="66" d="100"/>
          <a:sy n="66" d="100"/>
        </p:scale>
        <p:origin x="313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/>
          <p:cNvGrpSpPr/>
          <p:nvPr/>
        </p:nvGrpSpPr>
        <p:grpSpPr>
          <a:xfrm>
            <a:off x="271675" y="8741157"/>
            <a:ext cx="798584" cy="402843"/>
            <a:chOff x="222512" y="4397202"/>
            <a:chExt cx="798584" cy="402843"/>
          </a:xfrm>
        </p:grpSpPr>
        <p:cxnSp>
          <p:nvCxnSpPr>
            <p:cNvPr id="32" name="Rechte verbindingslijn 15">
              <a:extLst>
                <a:ext uri="{FF2B5EF4-FFF2-40B4-BE49-F238E27FC236}">
                  <a16:creationId xmlns:a16="http://schemas.microsoft.com/office/drawing/2014/main" id="{37B50A3E-DDAF-4A5F-ADED-8187508C78E1}"/>
                </a:ext>
              </a:extLst>
            </p:cNvPr>
            <p:cNvCxnSpPr>
              <a:cxnSpLocks/>
            </p:cNvCxnSpPr>
            <p:nvPr/>
          </p:nvCxnSpPr>
          <p:spPr>
            <a:xfrm>
              <a:off x="1021096" y="4397202"/>
              <a:ext cx="0" cy="40284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3" name="Afbeelding 13">
              <a:extLst>
                <a:ext uri="{FF2B5EF4-FFF2-40B4-BE49-F238E27FC236}">
                  <a16:creationId xmlns:a16="http://schemas.microsoft.com/office/drawing/2014/main" id="{522606A1-5983-4956-9002-1FC101450F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2512" y="4481976"/>
              <a:ext cx="720000" cy="164148"/>
            </a:xfrm>
            <a:prstGeom prst="rect">
              <a:avLst/>
            </a:prstGeom>
          </p:spPr>
        </p:pic>
      </p:grpSp>
      <p:sp>
        <p:nvSpPr>
          <p:cNvPr id="37" name="Footer Placeholder 36"/>
          <p:cNvSpPr>
            <a:spLocks noGrp="1"/>
          </p:cNvSpPr>
          <p:nvPr>
            <p:ph type="ftr" sz="quarter" idx="2"/>
          </p:nvPr>
        </p:nvSpPr>
        <p:spPr>
          <a:xfrm>
            <a:off x="1178414" y="8026453"/>
            <a:ext cx="5428864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r>
              <a:rPr lang="en-GB" sz="800">
                <a:solidFill>
                  <a:schemeClr val="tx1">
                    <a:lumMod val="50000"/>
                    <a:lumOff val="50000"/>
                  </a:schemeClr>
                </a:solidFill>
                <a:ea typeface="Times New Roman" pitchFamily="18" charset="0"/>
                <a:cs typeface="Arial" charset="0"/>
              </a:rPr>
              <a:t>Copyright © SCK CEN - </a:t>
            </a:r>
            <a:r>
              <a:rPr lang="en-US" sz="800">
                <a:solidFill>
                  <a:schemeClr val="tx1">
                    <a:lumMod val="50000"/>
                    <a:lumOff val="50000"/>
                  </a:schemeClr>
                </a:solidFill>
                <a:ea typeface="Times New Roman" pitchFamily="18" charset="0"/>
                <a:cs typeface="Arial" charset="0"/>
              </a:rPr>
              <a:t>This presentation contains data, information and formats for dedicated use only and may not be communicated, copied, reproduced, distributed or cited without the explicit written permission of SCK CEN.</a:t>
            </a:r>
            <a:endParaRPr lang="en-US" sz="800" dirty="0">
              <a:solidFill>
                <a:schemeClr val="tx1">
                  <a:lumMod val="50000"/>
                  <a:lumOff val="50000"/>
                </a:schemeClr>
              </a:solidFill>
              <a:ea typeface="Times New Roman" pitchFamily="18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5728245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 title="AlexandriaReference"/>
          <p:cNvSpPr txBox="1"/>
          <p:nvPr/>
        </p:nvSpPr>
        <p:spPr>
          <a:xfrm>
            <a:off x="1002044" y="8723215"/>
            <a:ext cx="1440000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>
                <a:tab pos="3780000" algn="r"/>
              </a:tabLst>
              <a:defRPr/>
            </a:pPr>
            <a:r>
              <a:rPr kumimoji="0" lang="en-US" sz="800" b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&lt;generated automatically&gt;</a:t>
            </a:r>
            <a:endParaRPr kumimoji="0" lang="nl-BE" sz="800" b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TextBox 15" title="AlexandriaDistributionLimitations"/>
          <p:cNvSpPr txBox="1"/>
          <p:nvPr/>
        </p:nvSpPr>
        <p:spPr>
          <a:xfrm>
            <a:off x="4924931" y="8892424"/>
            <a:ext cx="166070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>
                <a:tab pos="3780000" algn="r"/>
              </a:tabLst>
              <a:defRPr/>
            </a:pPr>
            <a:r>
              <a:rPr kumimoji="0" lang="fr-FR" sz="800" b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ISC: Restricted</a:t>
            </a:r>
            <a:endParaRPr kumimoji="0" lang="fr-FR" sz="800" b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Box 16" title="AlexandriaAlternativeReference"/>
          <p:cNvSpPr txBox="1"/>
          <p:nvPr/>
        </p:nvSpPr>
        <p:spPr>
          <a:xfrm>
            <a:off x="1002044" y="8866923"/>
            <a:ext cx="1440000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>
                <a:tab pos="3780000" algn="r"/>
              </a:tabLst>
              <a:defRPr/>
            </a:pPr>
            <a:r>
              <a:rPr kumimoji="0" lang="en-US" sz="800" b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altenative reference</a:t>
            </a:r>
            <a:endParaRPr kumimoji="0" lang="nl-BE" sz="800" b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8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 txBox="1">
            <a:spLocks/>
          </p:cNvSpPr>
          <p:nvPr/>
        </p:nvSpPr>
        <p:spPr>
          <a:xfrm>
            <a:off x="3749673" y="8784848"/>
            <a:ext cx="2743200" cy="143176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r" defTabSz="914400" rtl="0" eaLnBrk="1" latinLnBrk="0" hangingPunct="1">
              <a:defRPr sz="1000" b="1" kern="1200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814E660-BF25-4843-B2A0-93C6E2B6253B}" type="slidenum">
              <a:rPr lang="en-BE" sz="9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‹#›</a:t>
            </a:fld>
            <a:endParaRPr lang="en-BE" sz="9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19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/>
        </p:nvCxnSpPr>
        <p:spPr>
          <a:xfrm>
            <a:off x="6585638" y="8784848"/>
            <a:ext cx="0" cy="40284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/>
        </p:nvCxnSpPr>
        <p:spPr>
          <a:xfrm>
            <a:off x="1021096" y="8759345"/>
            <a:ext cx="0" cy="40284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Afbeelding 13">
            <a:extLst>
              <a:ext uri="{FF2B5EF4-FFF2-40B4-BE49-F238E27FC236}">
                <a16:creationId xmlns:a16="http://schemas.microsoft.com/office/drawing/2014/main" id="{522606A1-5983-4956-9002-1FC101450FA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512" y="8765797"/>
            <a:ext cx="720000" cy="164148"/>
          </a:xfrm>
          <a:prstGeom prst="rect">
            <a:avLst/>
          </a:prstGeom>
        </p:spPr>
      </p:pic>
      <p:sp>
        <p:nvSpPr>
          <p:cNvPr id="37" name="Text Box 11"/>
          <p:cNvSpPr txBox="1">
            <a:spLocks noChangeArrowheads="1"/>
          </p:cNvSpPr>
          <p:nvPr/>
        </p:nvSpPr>
        <p:spPr bwMode="auto">
          <a:xfrm>
            <a:off x="703643" y="310337"/>
            <a:ext cx="5450714" cy="461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1495" tIns="45747" rIns="91495" bIns="45747">
            <a:spAutoFit/>
          </a:bodyPr>
          <a:lstStyle>
            <a:lvl1pPr>
              <a:tabLst>
                <a:tab pos="9331325" algn="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tabLst>
                <a:tab pos="9331325" algn="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tabLst>
                <a:tab pos="9331325" algn="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373188">
              <a:tabLst>
                <a:tab pos="9331325" algn="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830388">
              <a:tabLst>
                <a:tab pos="9331325" algn="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287588" eaLnBrk="0" fontAlgn="base" hangingPunct="0">
              <a:spcBef>
                <a:spcPct val="0"/>
              </a:spcBef>
              <a:spcAft>
                <a:spcPct val="0"/>
              </a:spcAft>
              <a:tabLst>
                <a:tab pos="9331325" algn="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744788" eaLnBrk="0" fontAlgn="base" hangingPunct="0">
              <a:spcBef>
                <a:spcPct val="0"/>
              </a:spcBef>
              <a:spcAft>
                <a:spcPct val="0"/>
              </a:spcAft>
              <a:tabLst>
                <a:tab pos="9331325" algn="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201988" eaLnBrk="0" fontAlgn="base" hangingPunct="0">
              <a:spcBef>
                <a:spcPct val="0"/>
              </a:spcBef>
              <a:spcAft>
                <a:spcPct val="0"/>
              </a:spcAft>
              <a:tabLst>
                <a:tab pos="9331325" algn="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659188" eaLnBrk="0" fontAlgn="base" hangingPunct="0">
              <a:spcBef>
                <a:spcPct val="0"/>
              </a:spcBef>
              <a:spcAft>
                <a:spcPct val="0"/>
              </a:spcAft>
              <a:tabLst>
                <a:tab pos="9331325" algn="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defRPr/>
            </a:pPr>
            <a:r>
              <a:rPr lang="en-GB" sz="8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Times New Roman" pitchFamily="18" charset="0"/>
                <a:cs typeface="Arial" charset="0"/>
              </a:rPr>
              <a:t>Copyright © SCK CEN - 2020 - </a:t>
            </a:r>
            <a:r>
              <a:rPr lang="en-US" sz="8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Times New Roman" pitchFamily="18" charset="0"/>
                <a:cs typeface="Arial" charset="0"/>
              </a:rPr>
              <a:t>This presentation contains data, information and formats for dedicated use only and may not be communicated, copied, reproduced, distributed or cited without the explicit written permission of SCK CEN.</a:t>
            </a:r>
            <a:endParaRPr lang="en-US" sz="800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  <a:ea typeface="Times New Roman" pitchFamily="18" charset="0"/>
              <a:cs typeface="Arial" charset="0"/>
            </a:endParaRPr>
          </a:p>
        </p:txBody>
      </p:sp>
      <p:sp>
        <p:nvSpPr>
          <p:cNvPr id="41" name="Notes Placeholder 40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43898767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6200" y="9482479"/>
            <a:ext cx="2971800" cy="458787"/>
          </a:xfrm>
          <a:prstGeom prst="rect">
            <a:avLst/>
          </a:prstGeom>
        </p:spPr>
        <p:txBody>
          <a:bodyPr/>
          <a:lstStyle/>
          <a:p>
            <a:fld id="{08D528F1-0B43-4D94-A9A2-5B899A16B97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594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Afbeelding 3">
            <a:extLst>
              <a:ext uri="{FF2B5EF4-FFF2-40B4-BE49-F238E27FC236}">
                <a16:creationId xmlns:a16="http://schemas.microsoft.com/office/drawing/2014/main" id="{AA5B3CA4-7383-4A08-AD3F-748BE844E02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11" t="29944" r="50129" b="9678"/>
          <a:stretch/>
        </p:blipFill>
        <p:spPr>
          <a:xfrm>
            <a:off x="754744" y="756557"/>
            <a:ext cx="5331731" cy="5355772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1341619" y="2819399"/>
            <a:ext cx="3278005" cy="14763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0230" y="3129533"/>
            <a:ext cx="2331259" cy="844082"/>
          </a:xfrm>
          <a:prstGeom prst="rect">
            <a:avLst/>
          </a:prstGeom>
        </p:spPr>
      </p:pic>
      <p:sp>
        <p:nvSpPr>
          <p:cNvPr id="1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624749" y="3051504"/>
            <a:ext cx="4896685" cy="498598"/>
          </a:xfrm>
          <a:prstGeom prst="rect">
            <a:avLst/>
          </a:prstGeom>
        </p:spPr>
        <p:txBody>
          <a:bodyPr vert="horz" lIns="0" tIns="0" rIns="0" bIns="0" rtlCol="0" anchor="ctr" anchorCtr="0">
            <a:spAutoFit/>
          </a:bodyPr>
          <a:lstStyle>
            <a:lvl1pPr algn="l">
              <a:defRPr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6624749" y="5013990"/>
            <a:ext cx="4896685" cy="369332"/>
          </a:xfrm>
        </p:spPr>
        <p:txBody>
          <a:bodyPr anchor="ctr" anchorCtr="0">
            <a:normAutofit/>
          </a:bodyPr>
          <a:lstStyle>
            <a:lvl1pPr marL="8890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000" b="0" kern="120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6624749" y="5620203"/>
            <a:ext cx="4896685" cy="369332"/>
          </a:xfrm>
        </p:spPr>
        <p:txBody>
          <a:bodyPr anchor="ctr" anchorCtr="0">
            <a:normAutofit/>
          </a:bodyPr>
          <a:lstStyle>
            <a:lvl1pPr marL="8890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000" b="0" kern="120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Click to add date</a:t>
            </a:r>
          </a:p>
        </p:txBody>
      </p:sp>
      <p:pic>
        <p:nvPicPr>
          <p:cNvPr id="3" name="Picture 2" descr="A logo with circles and dots&#10;&#10;Description automatically generated with medium confidence">
            <a:extLst>
              <a:ext uri="{FF2B5EF4-FFF2-40B4-BE49-F238E27FC236}">
                <a16:creationId xmlns:a16="http://schemas.microsoft.com/office/drawing/2014/main" id="{36D43E34-0F4D-73C5-4168-9880BA80B97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7035" y="517216"/>
            <a:ext cx="2854399" cy="2140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108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hdr="0" ftr="0"/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17405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el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70" t="19781" r="-17013" b="19721"/>
          <a:stretch/>
        </p:blipFill>
        <p:spPr>
          <a:xfrm>
            <a:off x="742950" y="771525"/>
            <a:ext cx="10658475" cy="5334000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>
            <a:off x="6391276" y="2057401"/>
            <a:ext cx="5060496" cy="42195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1322569" y="2845254"/>
            <a:ext cx="3278005" cy="14763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ijdelijke aanduiding voor tekst 16">
            <a:extLst>
              <a:ext uri="{FF2B5EF4-FFF2-40B4-BE49-F238E27FC236}">
                <a16:creationId xmlns:a16="http://schemas.microsoft.com/office/drawing/2014/main" id="{84146CB0-6BC6-4934-BF0B-44A468D3961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555086" y="4514850"/>
            <a:ext cx="4896685" cy="154305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l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itle Placeholder 1"/>
          <p:cNvSpPr>
            <a:spLocks noGrp="1"/>
          </p:cNvSpPr>
          <p:nvPr>
            <p:ph type="title"/>
          </p:nvPr>
        </p:nvSpPr>
        <p:spPr>
          <a:xfrm>
            <a:off x="6555086" y="2143125"/>
            <a:ext cx="4896685" cy="2254704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 algn="l"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2" name="Group 4"/>
          <p:cNvGrpSpPr>
            <a:grpSpLocks noChangeAspect="1"/>
          </p:cNvGrpSpPr>
          <p:nvPr userDrawn="1"/>
        </p:nvGrpSpPr>
        <p:grpSpPr bwMode="auto">
          <a:xfrm>
            <a:off x="1809750" y="3128963"/>
            <a:ext cx="2332038" cy="844550"/>
            <a:chOff x="1140" y="1971"/>
            <a:chExt cx="1469" cy="532"/>
          </a:xfrm>
        </p:grpSpPr>
        <p:sp>
          <p:nvSpPr>
            <p:cNvPr id="3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1140" y="1971"/>
              <a:ext cx="1469" cy="5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" name="Freeform 5"/>
            <p:cNvSpPr>
              <a:spLocks/>
            </p:cNvSpPr>
            <p:nvPr userDrawn="1"/>
          </p:nvSpPr>
          <p:spPr bwMode="auto">
            <a:xfrm>
              <a:off x="1140" y="2055"/>
              <a:ext cx="178" cy="251"/>
            </a:xfrm>
            <a:custGeom>
              <a:avLst/>
              <a:gdLst>
                <a:gd name="T0" fmla="*/ 123 w 533"/>
                <a:gd name="T1" fmla="*/ 517 h 755"/>
                <a:gd name="T2" fmla="*/ 166 w 533"/>
                <a:gd name="T3" fmla="*/ 573 h 755"/>
                <a:gd name="T4" fmla="*/ 192 w 533"/>
                <a:gd name="T5" fmla="*/ 593 h 755"/>
                <a:gd name="T6" fmla="*/ 223 w 533"/>
                <a:gd name="T7" fmla="*/ 605 h 755"/>
                <a:gd name="T8" fmla="*/ 258 w 533"/>
                <a:gd name="T9" fmla="*/ 611 h 755"/>
                <a:gd name="T10" fmla="*/ 292 w 533"/>
                <a:gd name="T11" fmla="*/ 610 h 755"/>
                <a:gd name="T12" fmla="*/ 332 w 533"/>
                <a:gd name="T13" fmla="*/ 596 h 755"/>
                <a:gd name="T14" fmla="*/ 351 w 533"/>
                <a:gd name="T15" fmla="*/ 583 h 755"/>
                <a:gd name="T16" fmla="*/ 362 w 533"/>
                <a:gd name="T17" fmla="*/ 565 h 755"/>
                <a:gd name="T18" fmla="*/ 365 w 533"/>
                <a:gd name="T19" fmla="*/ 544 h 755"/>
                <a:gd name="T20" fmla="*/ 364 w 533"/>
                <a:gd name="T21" fmla="*/ 529 h 755"/>
                <a:gd name="T22" fmla="*/ 356 w 533"/>
                <a:gd name="T23" fmla="*/ 509 h 755"/>
                <a:gd name="T24" fmla="*/ 341 w 533"/>
                <a:gd name="T25" fmla="*/ 492 h 755"/>
                <a:gd name="T26" fmla="*/ 291 w 533"/>
                <a:gd name="T27" fmla="*/ 461 h 755"/>
                <a:gd name="T28" fmla="*/ 217 w 533"/>
                <a:gd name="T29" fmla="*/ 432 h 755"/>
                <a:gd name="T30" fmla="*/ 153 w 533"/>
                <a:gd name="T31" fmla="*/ 401 h 755"/>
                <a:gd name="T32" fmla="*/ 105 w 533"/>
                <a:gd name="T33" fmla="*/ 365 h 755"/>
                <a:gd name="T34" fmla="*/ 71 w 533"/>
                <a:gd name="T35" fmla="*/ 323 h 755"/>
                <a:gd name="T36" fmla="*/ 49 w 533"/>
                <a:gd name="T37" fmla="*/ 277 h 755"/>
                <a:gd name="T38" fmla="*/ 39 w 533"/>
                <a:gd name="T39" fmla="*/ 225 h 755"/>
                <a:gd name="T40" fmla="*/ 39 w 533"/>
                <a:gd name="T41" fmla="*/ 184 h 755"/>
                <a:gd name="T42" fmla="*/ 56 w 533"/>
                <a:gd name="T43" fmla="*/ 125 h 755"/>
                <a:gd name="T44" fmla="*/ 90 w 533"/>
                <a:gd name="T45" fmla="*/ 73 h 755"/>
                <a:gd name="T46" fmla="*/ 139 w 533"/>
                <a:gd name="T47" fmla="*/ 34 h 755"/>
                <a:gd name="T48" fmla="*/ 201 w 533"/>
                <a:gd name="T49" fmla="*/ 9 h 755"/>
                <a:gd name="T50" fmla="*/ 273 w 533"/>
                <a:gd name="T51" fmla="*/ 0 h 755"/>
                <a:gd name="T52" fmla="*/ 308 w 533"/>
                <a:gd name="T53" fmla="*/ 1 h 755"/>
                <a:gd name="T54" fmla="*/ 357 w 533"/>
                <a:gd name="T55" fmla="*/ 11 h 755"/>
                <a:gd name="T56" fmla="*/ 402 w 533"/>
                <a:gd name="T57" fmla="*/ 29 h 755"/>
                <a:gd name="T58" fmla="*/ 443 w 533"/>
                <a:gd name="T59" fmla="*/ 57 h 755"/>
                <a:gd name="T60" fmla="*/ 480 w 533"/>
                <a:gd name="T61" fmla="*/ 95 h 755"/>
                <a:gd name="T62" fmla="*/ 382 w 533"/>
                <a:gd name="T63" fmla="*/ 209 h 755"/>
                <a:gd name="T64" fmla="*/ 362 w 533"/>
                <a:gd name="T65" fmla="*/ 179 h 755"/>
                <a:gd name="T66" fmla="*/ 324 w 533"/>
                <a:gd name="T67" fmla="*/ 153 h 755"/>
                <a:gd name="T68" fmla="*/ 276 w 533"/>
                <a:gd name="T69" fmla="*/ 143 h 755"/>
                <a:gd name="T70" fmla="*/ 246 w 533"/>
                <a:gd name="T71" fmla="*/ 148 h 755"/>
                <a:gd name="T72" fmla="*/ 209 w 533"/>
                <a:gd name="T73" fmla="*/ 167 h 755"/>
                <a:gd name="T74" fmla="*/ 200 w 533"/>
                <a:gd name="T75" fmla="*/ 183 h 755"/>
                <a:gd name="T76" fmla="*/ 196 w 533"/>
                <a:gd name="T77" fmla="*/ 201 h 755"/>
                <a:gd name="T78" fmla="*/ 201 w 533"/>
                <a:gd name="T79" fmla="*/ 228 h 755"/>
                <a:gd name="T80" fmla="*/ 217 w 533"/>
                <a:gd name="T81" fmla="*/ 250 h 755"/>
                <a:gd name="T82" fmla="*/ 265 w 533"/>
                <a:gd name="T83" fmla="*/ 281 h 755"/>
                <a:gd name="T84" fmla="*/ 342 w 533"/>
                <a:gd name="T85" fmla="*/ 310 h 755"/>
                <a:gd name="T86" fmla="*/ 406 w 533"/>
                <a:gd name="T87" fmla="*/ 339 h 755"/>
                <a:gd name="T88" fmla="*/ 457 w 533"/>
                <a:gd name="T89" fmla="*/ 373 h 755"/>
                <a:gd name="T90" fmla="*/ 494 w 533"/>
                <a:gd name="T91" fmla="*/ 412 h 755"/>
                <a:gd name="T92" fmla="*/ 520 w 533"/>
                <a:gd name="T93" fmla="*/ 460 h 755"/>
                <a:gd name="T94" fmla="*/ 532 w 533"/>
                <a:gd name="T95" fmla="*/ 516 h 755"/>
                <a:gd name="T96" fmla="*/ 532 w 533"/>
                <a:gd name="T97" fmla="*/ 560 h 755"/>
                <a:gd name="T98" fmla="*/ 514 w 533"/>
                <a:gd name="T99" fmla="*/ 624 h 755"/>
                <a:gd name="T100" fmla="*/ 477 w 533"/>
                <a:gd name="T101" fmla="*/ 679 h 755"/>
                <a:gd name="T102" fmla="*/ 423 w 533"/>
                <a:gd name="T103" fmla="*/ 720 h 755"/>
                <a:gd name="T104" fmla="*/ 353 w 533"/>
                <a:gd name="T105" fmla="*/ 745 h 755"/>
                <a:gd name="T106" fmla="*/ 272 w 533"/>
                <a:gd name="T107" fmla="*/ 755 h 755"/>
                <a:gd name="T108" fmla="*/ 229 w 533"/>
                <a:gd name="T109" fmla="*/ 752 h 755"/>
                <a:gd name="T110" fmla="*/ 169 w 533"/>
                <a:gd name="T111" fmla="*/ 740 h 755"/>
                <a:gd name="T112" fmla="*/ 114 w 533"/>
                <a:gd name="T113" fmla="*/ 718 h 755"/>
                <a:gd name="T114" fmla="*/ 66 w 533"/>
                <a:gd name="T115" fmla="*/ 685 h 755"/>
                <a:gd name="T116" fmla="*/ 24 w 533"/>
                <a:gd name="T117" fmla="*/ 641 h 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533" h="755">
                  <a:moveTo>
                    <a:pt x="0" y="605"/>
                  </a:moveTo>
                  <a:lnTo>
                    <a:pt x="123" y="517"/>
                  </a:lnTo>
                  <a:lnTo>
                    <a:pt x="123" y="517"/>
                  </a:lnTo>
                  <a:lnTo>
                    <a:pt x="136" y="539"/>
                  </a:lnTo>
                  <a:lnTo>
                    <a:pt x="151" y="557"/>
                  </a:lnTo>
                  <a:lnTo>
                    <a:pt x="166" y="573"/>
                  </a:lnTo>
                  <a:lnTo>
                    <a:pt x="174" y="581"/>
                  </a:lnTo>
                  <a:lnTo>
                    <a:pt x="183" y="587"/>
                  </a:lnTo>
                  <a:lnTo>
                    <a:pt x="192" y="593"/>
                  </a:lnTo>
                  <a:lnTo>
                    <a:pt x="202" y="598"/>
                  </a:lnTo>
                  <a:lnTo>
                    <a:pt x="212" y="601"/>
                  </a:lnTo>
                  <a:lnTo>
                    <a:pt x="223" y="605"/>
                  </a:lnTo>
                  <a:lnTo>
                    <a:pt x="234" y="607"/>
                  </a:lnTo>
                  <a:lnTo>
                    <a:pt x="246" y="610"/>
                  </a:lnTo>
                  <a:lnTo>
                    <a:pt x="258" y="611"/>
                  </a:lnTo>
                  <a:lnTo>
                    <a:pt x="272" y="611"/>
                  </a:lnTo>
                  <a:lnTo>
                    <a:pt x="272" y="611"/>
                  </a:lnTo>
                  <a:lnTo>
                    <a:pt x="292" y="610"/>
                  </a:lnTo>
                  <a:lnTo>
                    <a:pt x="309" y="606"/>
                  </a:lnTo>
                  <a:lnTo>
                    <a:pt x="325" y="600"/>
                  </a:lnTo>
                  <a:lnTo>
                    <a:pt x="332" y="596"/>
                  </a:lnTo>
                  <a:lnTo>
                    <a:pt x="340" y="593"/>
                  </a:lnTo>
                  <a:lnTo>
                    <a:pt x="345" y="588"/>
                  </a:lnTo>
                  <a:lnTo>
                    <a:pt x="351" y="583"/>
                  </a:lnTo>
                  <a:lnTo>
                    <a:pt x="354" y="577"/>
                  </a:lnTo>
                  <a:lnTo>
                    <a:pt x="358" y="571"/>
                  </a:lnTo>
                  <a:lnTo>
                    <a:pt x="362" y="565"/>
                  </a:lnTo>
                  <a:lnTo>
                    <a:pt x="363" y="559"/>
                  </a:lnTo>
                  <a:lnTo>
                    <a:pt x="365" y="551"/>
                  </a:lnTo>
                  <a:lnTo>
                    <a:pt x="365" y="544"/>
                  </a:lnTo>
                  <a:lnTo>
                    <a:pt x="365" y="544"/>
                  </a:lnTo>
                  <a:lnTo>
                    <a:pt x="365" y="537"/>
                  </a:lnTo>
                  <a:lnTo>
                    <a:pt x="364" y="529"/>
                  </a:lnTo>
                  <a:lnTo>
                    <a:pt x="362" y="522"/>
                  </a:lnTo>
                  <a:lnTo>
                    <a:pt x="359" y="515"/>
                  </a:lnTo>
                  <a:lnTo>
                    <a:pt x="356" y="509"/>
                  </a:lnTo>
                  <a:lnTo>
                    <a:pt x="352" y="502"/>
                  </a:lnTo>
                  <a:lnTo>
                    <a:pt x="347" y="496"/>
                  </a:lnTo>
                  <a:lnTo>
                    <a:pt x="341" y="492"/>
                  </a:lnTo>
                  <a:lnTo>
                    <a:pt x="328" y="481"/>
                  </a:lnTo>
                  <a:lnTo>
                    <a:pt x="311" y="471"/>
                  </a:lnTo>
                  <a:lnTo>
                    <a:pt x="291" y="461"/>
                  </a:lnTo>
                  <a:lnTo>
                    <a:pt x="268" y="451"/>
                  </a:lnTo>
                  <a:lnTo>
                    <a:pt x="217" y="432"/>
                  </a:lnTo>
                  <a:lnTo>
                    <a:pt x="217" y="432"/>
                  </a:lnTo>
                  <a:lnTo>
                    <a:pt x="194" y="422"/>
                  </a:lnTo>
                  <a:lnTo>
                    <a:pt x="173" y="412"/>
                  </a:lnTo>
                  <a:lnTo>
                    <a:pt x="153" y="401"/>
                  </a:lnTo>
                  <a:lnTo>
                    <a:pt x="136" y="390"/>
                  </a:lnTo>
                  <a:lnTo>
                    <a:pt x="119" y="378"/>
                  </a:lnTo>
                  <a:lnTo>
                    <a:pt x="105" y="365"/>
                  </a:lnTo>
                  <a:lnTo>
                    <a:pt x="93" y="351"/>
                  </a:lnTo>
                  <a:lnTo>
                    <a:pt x="80" y="338"/>
                  </a:lnTo>
                  <a:lnTo>
                    <a:pt x="71" y="323"/>
                  </a:lnTo>
                  <a:lnTo>
                    <a:pt x="62" y="309"/>
                  </a:lnTo>
                  <a:lnTo>
                    <a:pt x="55" y="293"/>
                  </a:lnTo>
                  <a:lnTo>
                    <a:pt x="49" y="277"/>
                  </a:lnTo>
                  <a:lnTo>
                    <a:pt x="44" y="260"/>
                  </a:lnTo>
                  <a:lnTo>
                    <a:pt x="40" y="243"/>
                  </a:lnTo>
                  <a:lnTo>
                    <a:pt x="39" y="225"/>
                  </a:lnTo>
                  <a:lnTo>
                    <a:pt x="38" y="206"/>
                  </a:lnTo>
                  <a:lnTo>
                    <a:pt x="38" y="206"/>
                  </a:lnTo>
                  <a:lnTo>
                    <a:pt x="39" y="184"/>
                  </a:lnTo>
                  <a:lnTo>
                    <a:pt x="43" y="164"/>
                  </a:lnTo>
                  <a:lnTo>
                    <a:pt x="47" y="143"/>
                  </a:lnTo>
                  <a:lnTo>
                    <a:pt x="56" y="125"/>
                  </a:lnTo>
                  <a:lnTo>
                    <a:pt x="66" y="106"/>
                  </a:lnTo>
                  <a:lnTo>
                    <a:pt x="77" y="89"/>
                  </a:lnTo>
                  <a:lnTo>
                    <a:pt x="90" y="73"/>
                  </a:lnTo>
                  <a:lnTo>
                    <a:pt x="105" y="59"/>
                  </a:lnTo>
                  <a:lnTo>
                    <a:pt x="121" y="45"/>
                  </a:lnTo>
                  <a:lnTo>
                    <a:pt x="139" y="34"/>
                  </a:lnTo>
                  <a:lnTo>
                    <a:pt x="158" y="23"/>
                  </a:lnTo>
                  <a:lnTo>
                    <a:pt x="179" y="16"/>
                  </a:lnTo>
                  <a:lnTo>
                    <a:pt x="201" y="9"/>
                  </a:lnTo>
                  <a:lnTo>
                    <a:pt x="224" y="4"/>
                  </a:lnTo>
                  <a:lnTo>
                    <a:pt x="248" y="1"/>
                  </a:lnTo>
                  <a:lnTo>
                    <a:pt x="273" y="0"/>
                  </a:lnTo>
                  <a:lnTo>
                    <a:pt x="273" y="0"/>
                  </a:lnTo>
                  <a:lnTo>
                    <a:pt x="291" y="0"/>
                  </a:lnTo>
                  <a:lnTo>
                    <a:pt x="308" y="1"/>
                  </a:lnTo>
                  <a:lnTo>
                    <a:pt x="324" y="4"/>
                  </a:lnTo>
                  <a:lnTo>
                    <a:pt x="341" y="7"/>
                  </a:lnTo>
                  <a:lnTo>
                    <a:pt x="357" y="11"/>
                  </a:lnTo>
                  <a:lnTo>
                    <a:pt x="373" y="16"/>
                  </a:lnTo>
                  <a:lnTo>
                    <a:pt x="387" y="22"/>
                  </a:lnTo>
                  <a:lnTo>
                    <a:pt x="402" y="29"/>
                  </a:lnTo>
                  <a:lnTo>
                    <a:pt x="416" y="38"/>
                  </a:lnTo>
                  <a:lnTo>
                    <a:pt x="430" y="46"/>
                  </a:lnTo>
                  <a:lnTo>
                    <a:pt x="443" y="57"/>
                  </a:lnTo>
                  <a:lnTo>
                    <a:pt x="455" y="70"/>
                  </a:lnTo>
                  <a:lnTo>
                    <a:pt x="468" y="82"/>
                  </a:lnTo>
                  <a:lnTo>
                    <a:pt x="480" y="95"/>
                  </a:lnTo>
                  <a:lnTo>
                    <a:pt x="491" y="111"/>
                  </a:lnTo>
                  <a:lnTo>
                    <a:pt x="500" y="127"/>
                  </a:lnTo>
                  <a:lnTo>
                    <a:pt x="382" y="209"/>
                  </a:lnTo>
                  <a:lnTo>
                    <a:pt x="382" y="209"/>
                  </a:lnTo>
                  <a:lnTo>
                    <a:pt x="373" y="193"/>
                  </a:lnTo>
                  <a:lnTo>
                    <a:pt x="362" y="179"/>
                  </a:lnTo>
                  <a:lnTo>
                    <a:pt x="351" y="168"/>
                  </a:lnTo>
                  <a:lnTo>
                    <a:pt x="337" y="159"/>
                  </a:lnTo>
                  <a:lnTo>
                    <a:pt x="324" y="153"/>
                  </a:lnTo>
                  <a:lnTo>
                    <a:pt x="309" y="148"/>
                  </a:lnTo>
                  <a:lnTo>
                    <a:pt x="293" y="144"/>
                  </a:lnTo>
                  <a:lnTo>
                    <a:pt x="276" y="143"/>
                  </a:lnTo>
                  <a:lnTo>
                    <a:pt x="276" y="143"/>
                  </a:lnTo>
                  <a:lnTo>
                    <a:pt x="261" y="144"/>
                  </a:lnTo>
                  <a:lnTo>
                    <a:pt x="246" y="148"/>
                  </a:lnTo>
                  <a:lnTo>
                    <a:pt x="233" y="153"/>
                  </a:lnTo>
                  <a:lnTo>
                    <a:pt x="220" y="159"/>
                  </a:lnTo>
                  <a:lnTo>
                    <a:pt x="209" y="167"/>
                  </a:lnTo>
                  <a:lnTo>
                    <a:pt x="206" y="172"/>
                  </a:lnTo>
                  <a:lnTo>
                    <a:pt x="202" y="177"/>
                  </a:lnTo>
                  <a:lnTo>
                    <a:pt x="200" y="183"/>
                  </a:lnTo>
                  <a:lnTo>
                    <a:pt x="197" y="189"/>
                  </a:lnTo>
                  <a:lnTo>
                    <a:pt x="196" y="195"/>
                  </a:lnTo>
                  <a:lnTo>
                    <a:pt x="196" y="201"/>
                  </a:lnTo>
                  <a:lnTo>
                    <a:pt x="196" y="201"/>
                  </a:lnTo>
                  <a:lnTo>
                    <a:pt x="197" y="216"/>
                  </a:lnTo>
                  <a:lnTo>
                    <a:pt x="201" y="228"/>
                  </a:lnTo>
                  <a:lnTo>
                    <a:pt x="203" y="234"/>
                  </a:lnTo>
                  <a:lnTo>
                    <a:pt x="207" y="239"/>
                  </a:lnTo>
                  <a:lnTo>
                    <a:pt x="217" y="250"/>
                  </a:lnTo>
                  <a:lnTo>
                    <a:pt x="229" y="261"/>
                  </a:lnTo>
                  <a:lnTo>
                    <a:pt x="246" y="271"/>
                  </a:lnTo>
                  <a:lnTo>
                    <a:pt x="265" y="281"/>
                  </a:lnTo>
                  <a:lnTo>
                    <a:pt x="290" y="292"/>
                  </a:lnTo>
                  <a:lnTo>
                    <a:pt x="342" y="310"/>
                  </a:lnTo>
                  <a:lnTo>
                    <a:pt x="342" y="310"/>
                  </a:lnTo>
                  <a:lnTo>
                    <a:pt x="364" y="320"/>
                  </a:lnTo>
                  <a:lnTo>
                    <a:pt x="385" y="329"/>
                  </a:lnTo>
                  <a:lnTo>
                    <a:pt x="406" y="339"/>
                  </a:lnTo>
                  <a:lnTo>
                    <a:pt x="424" y="350"/>
                  </a:lnTo>
                  <a:lnTo>
                    <a:pt x="441" y="361"/>
                  </a:lnTo>
                  <a:lnTo>
                    <a:pt x="457" y="373"/>
                  </a:lnTo>
                  <a:lnTo>
                    <a:pt x="470" y="385"/>
                  </a:lnTo>
                  <a:lnTo>
                    <a:pt x="483" y="399"/>
                  </a:lnTo>
                  <a:lnTo>
                    <a:pt x="494" y="412"/>
                  </a:lnTo>
                  <a:lnTo>
                    <a:pt x="505" y="428"/>
                  </a:lnTo>
                  <a:lnTo>
                    <a:pt x="514" y="443"/>
                  </a:lnTo>
                  <a:lnTo>
                    <a:pt x="520" y="460"/>
                  </a:lnTo>
                  <a:lnTo>
                    <a:pt x="526" y="478"/>
                  </a:lnTo>
                  <a:lnTo>
                    <a:pt x="530" y="496"/>
                  </a:lnTo>
                  <a:lnTo>
                    <a:pt x="532" y="516"/>
                  </a:lnTo>
                  <a:lnTo>
                    <a:pt x="533" y="537"/>
                  </a:lnTo>
                  <a:lnTo>
                    <a:pt x="533" y="537"/>
                  </a:lnTo>
                  <a:lnTo>
                    <a:pt x="532" y="560"/>
                  </a:lnTo>
                  <a:lnTo>
                    <a:pt x="528" y="583"/>
                  </a:lnTo>
                  <a:lnTo>
                    <a:pt x="522" y="605"/>
                  </a:lnTo>
                  <a:lnTo>
                    <a:pt x="514" y="624"/>
                  </a:lnTo>
                  <a:lnTo>
                    <a:pt x="504" y="644"/>
                  </a:lnTo>
                  <a:lnTo>
                    <a:pt x="491" y="662"/>
                  </a:lnTo>
                  <a:lnTo>
                    <a:pt x="477" y="679"/>
                  </a:lnTo>
                  <a:lnTo>
                    <a:pt x="460" y="694"/>
                  </a:lnTo>
                  <a:lnTo>
                    <a:pt x="442" y="707"/>
                  </a:lnTo>
                  <a:lnTo>
                    <a:pt x="423" y="720"/>
                  </a:lnTo>
                  <a:lnTo>
                    <a:pt x="401" y="730"/>
                  </a:lnTo>
                  <a:lnTo>
                    <a:pt x="377" y="739"/>
                  </a:lnTo>
                  <a:lnTo>
                    <a:pt x="353" y="745"/>
                  </a:lnTo>
                  <a:lnTo>
                    <a:pt x="328" y="750"/>
                  </a:lnTo>
                  <a:lnTo>
                    <a:pt x="300" y="754"/>
                  </a:lnTo>
                  <a:lnTo>
                    <a:pt x="272" y="755"/>
                  </a:lnTo>
                  <a:lnTo>
                    <a:pt x="272" y="755"/>
                  </a:lnTo>
                  <a:lnTo>
                    <a:pt x="251" y="754"/>
                  </a:lnTo>
                  <a:lnTo>
                    <a:pt x="229" y="752"/>
                  </a:lnTo>
                  <a:lnTo>
                    <a:pt x="209" y="750"/>
                  </a:lnTo>
                  <a:lnTo>
                    <a:pt x="189" y="745"/>
                  </a:lnTo>
                  <a:lnTo>
                    <a:pt x="169" y="740"/>
                  </a:lnTo>
                  <a:lnTo>
                    <a:pt x="151" y="734"/>
                  </a:lnTo>
                  <a:lnTo>
                    <a:pt x="133" y="727"/>
                  </a:lnTo>
                  <a:lnTo>
                    <a:pt x="114" y="718"/>
                  </a:lnTo>
                  <a:lnTo>
                    <a:pt x="99" y="709"/>
                  </a:lnTo>
                  <a:lnTo>
                    <a:pt x="82" y="698"/>
                  </a:lnTo>
                  <a:lnTo>
                    <a:pt x="66" y="685"/>
                  </a:lnTo>
                  <a:lnTo>
                    <a:pt x="51" y="672"/>
                  </a:lnTo>
                  <a:lnTo>
                    <a:pt x="38" y="657"/>
                  </a:lnTo>
                  <a:lnTo>
                    <a:pt x="24" y="641"/>
                  </a:lnTo>
                  <a:lnTo>
                    <a:pt x="12" y="624"/>
                  </a:lnTo>
                  <a:lnTo>
                    <a:pt x="0" y="605"/>
                  </a:lnTo>
                  <a:close/>
                </a:path>
              </a:pathLst>
            </a:custGeom>
            <a:solidFill>
              <a:srgbClr val="201D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" name="Freeform 6"/>
            <p:cNvSpPr>
              <a:spLocks/>
            </p:cNvSpPr>
            <p:nvPr userDrawn="1"/>
          </p:nvSpPr>
          <p:spPr bwMode="auto">
            <a:xfrm>
              <a:off x="1140" y="2055"/>
              <a:ext cx="178" cy="251"/>
            </a:xfrm>
            <a:custGeom>
              <a:avLst/>
              <a:gdLst>
                <a:gd name="T0" fmla="*/ 123 w 533"/>
                <a:gd name="T1" fmla="*/ 517 h 755"/>
                <a:gd name="T2" fmla="*/ 166 w 533"/>
                <a:gd name="T3" fmla="*/ 573 h 755"/>
                <a:gd name="T4" fmla="*/ 192 w 533"/>
                <a:gd name="T5" fmla="*/ 593 h 755"/>
                <a:gd name="T6" fmla="*/ 223 w 533"/>
                <a:gd name="T7" fmla="*/ 605 h 755"/>
                <a:gd name="T8" fmla="*/ 258 w 533"/>
                <a:gd name="T9" fmla="*/ 611 h 755"/>
                <a:gd name="T10" fmla="*/ 292 w 533"/>
                <a:gd name="T11" fmla="*/ 610 h 755"/>
                <a:gd name="T12" fmla="*/ 332 w 533"/>
                <a:gd name="T13" fmla="*/ 596 h 755"/>
                <a:gd name="T14" fmla="*/ 351 w 533"/>
                <a:gd name="T15" fmla="*/ 583 h 755"/>
                <a:gd name="T16" fmla="*/ 362 w 533"/>
                <a:gd name="T17" fmla="*/ 565 h 755"/>
                <a:gd name="T18" fmla="*/ 365 w 533"/>
                <a:gd name="T19" fmla="*/ 544 h 755"/>
                <a:gd name="T20" fmla="*/ 364 w 533"/>
                <a:gd name="T21" fmla="*/ 529 h 755"/>
                <a:gd name="T22" fmla="*/ 356 w 533"/>
                <a:gd name="T23" fmla="*/ 509 h 755"/>
                <a:gd name="T24" fmla="*/ 341 w 533"/>
                <a:gd name="T25" fmla="*/ 492 h 755"/>
                <a:gd name="T26" fmla="*/ 291 w 533"/>
                <a:gd name="T27" fmla="*/ 461 h 755"/>
                <a:gd name="T28" fmla="*/ 217 w 533"/>
                <a:gd name="T29" fmla="*/ 432 h 755"/>
                <a:gd name="T30" fmla="*/ 153 w 533"/>
                <a:gd name="T31" fmla="*/ 401 h 755"/>
                <a:gd name="T32" fmla="*/ 105 w 533"/>
                <a:gd name="T33" fmla="*/ 365 h 755"/>
                <a:gd name="T34" fmla="*/ 71 w 533"/>
                <a:gd name="T35" fmla="*/ 323 h 755"/>
                <a:gd name="T36" fmla="*/ 49 w 533"/>
                <a:gd name="T37" fmla="*/ 277 h 755"/>
                <a:gd name="T38" fmla="*/ 39 w 533"/>
                <a:gd name="T39" fmla="*/ 225 h 755"/>
                <a:gd name="T40" fmla="*/ 39 w 533"/>
                <a:gd name="T41" fmla="*/ 184 h 755"/>
                <a:gd name="T42" fmla="*/ 56 w 533"/>
                <a:gd name="T43" fmla="*/ 125 h 755"/>
                <a:gd name="T44" fmla="*/ 90 w 533"/>
                <a:gd name="T45" fmla="*/ 73 h 755"/>
                <a:gd name="T46" fmla="*/ 139 w 533"/>
                <a:gd name="T47" fmla="*/ 34 h 755"/>
                <a:gd name="T48" fmla="*/ 201 w 533"/>
                <a:gd name="T49" fmla="*/ 9 h 755"/>
                <a:gd name="T50" fmla="*/ 273 w 533"/>
                <a:gd name="T51" fmla="*/ 0 h 755"/>
                <a:gd name="T52" fmla="*/ 308 w 533"/>
                <a:gd name="T53" fmla="*/ 1 h 755"/>
                <a:gd name="T54" fmla="*/ 357 w 533"/>
                <a:gd name="T55" fmla="*/ 11 h 755"/>
                <a:gd name="T56" fmla="*/ 402 w 533"/>
                <a:gd name="T57" fmla="*/ 29 h 755"/>
                <a:gd name="T58" fmla="*/ 443 w 533"/>
                <a:gd name="T59" fmla="*/ 57 h 755"/>
                <a:gd name="T60" fmla="*/ 480 w 533"/>
                <a:gd name="T61" fmla="*/ 95 h 755"/>
                <a:gd name="T62" fmla="*/ 382 w 533"/>
                <a:gd name="T63" fmla="*/ 209 h 755"/>
                <a:gd name="T64" fmla="*/ 362 w 533"/>
                <a:gd name="T65" fmla="*/ 179 h 755"/>
                <a:gd name="T66" fmla="*/ 324 w 533"/>
                <a:gd name="T67" fmla="*/ 153 h 755"/>
                <a:gd name="T68" fmla="*/ 276 w 533"/>
                <a:gd name="T69" fmla="*/ 143 h 755"/>
                <a:gd name="T70" fmla="*/ 246 w 533"/>
                <a:gd name="T71" fmla="*/ 148 h 755"/>
                <a:gd name="T72" fmla="*/ 209 w 533"/>
                <a:gd name="T73" fmla="*/ 167 h 755"/>
                <a:gd name="T74" fmla="*/ 200 w 533"/>
                <a:gd name="T75" fmla="*/ 183 h 755"/>
                <a:gd name="T76" fmla="*/ 196 w 533"/>
                <a:gd name="T77" fmla="*/ 201 h 755"/>
                <a:gd name="T78" fmla="*/ 201 w 533"/>
                <a:gd name="T79" fmla="*/ 228 h 755"/>
                <a:gd name="T80" fmla="*/ 217 w 533"/>
                <a:gd name="T81" fmla="*/ 250 h 755"/>
                <a:gd name="T82" fmla="*/ 265 w 533"/>
                <a:gd name="T83" fmla="*/ 281 h 755"/>
                <a:gd name="T84" fmla="*/ 342 w 533"/>
                <a:gd name="T85" fmla="*/ 310 h 755"/>
                <a:gd name="T86" fmla="*/ 406 w 533"/>
                <a:gd name="T87" fmla="*/ 339 h 755"/>
                <a:gd name="T88" fmla="*/ 457 w 533"/>
                <a:gd name="T89" fmla="*/ 373 h 755"/>
                <a:gd name="T90" fmla="*/ 494 w 533"/>
                <a:gd name="T91" fmla="*/ 412 h 755"/>
                <a:gd name="T92" fmla="*/ 520 w 533"/>
                <a:gd name="T93" fmla="*/ 460 h 755"/>
                <a:gd name="T94" fmla="*/ 532 w 533"/>
                <a:gd name="T95" fmla="*/ 516 h 755"/>
                <a:gd name="T96" fmla="*/ 532 w 533"/>
                <a:gd name="T97" fmla="*/ 560 h 755"/>
                <a:gd name="T98" fmla="*/ 514 w 533"/>
                <a:gd name="T99" fmla="*/ 624 h 755"/>
                <a:gd name="T100" fmla="*/ 477 w 533"/>
                <a:gd name="T101" fmla="*/ 679 h 755"/>
                <a:gd name="T102" fmla="*/ 423 w 533"/>
                <a:gd name="T103" fmla="*/ 720 h 755"/>
                <a:gd name="T104" fmla="*/ 353 w 533"/>
                <a:gd name="T105" fmla="*/ 745 h 755"/>
                <a:gd name="T106" fmla="*/ 272 w 533"/>
                <a:gd name="T107" fmla="*/ 755 h 755"/>
                <a:gd name="T108" fmla="*/ 229 w 533"/>
                <a:gd name="T109" fmla="*/ 752 h 755"/>
                <a:gd name="T110" fmla="*/ 169 w 533"/>
                <a:gd name="T111" fmla="*/ 740 h 755"/>
                <a:gd name="T112" fmla="*/ 114 w 533"/>
                <a:gd name="T113" fmla="*/ 718 h 755"/>
                <a:gd name="T114" fmla="*/ 66 w 533"/>
                <a:gd name="T115" fmla="*/ 685 h 755"/>
                <a:gd name="T116" fmla="*/ 24 w 533"/>
                <a:gd name="T117" fmla="*/ 641 h 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533" h="755">
                  <a:moveTo>
                    <a:pt x="0" y="605"/>
                  </a:moveTo>
                  <a:lnTo>
                    <a:pt x="123" y="517"/>
                  </a:lnTo>
                  <a:lnTo>
                    <a:pt x="123" y="517"/>
                  </a:lnTo>
                  <a:lnTo>
                    <a:pt x="136" y="539"/>
                  </a:lnTo>
                  <a:lnTo>
                    <a:pt x="151" y="557"/>
                  </a:lnTo>
                  <a:lnTo>
                    <a:pt x="166" y="573"/>
                  </a:lnTo>
                  <a:lnTo>
                    <a:pt x="174" y="581"/>
                  </a:lnTo>
                  <a:lnTo>
                    <a:pt x="183" y="587"/>
                  </a:lnTo>
                  <a:lnTo>
                    <a:pt x="192" y="593"/>
                  </a:lnTo>
                  <a:lnTo>
                    <a:pt x="202" y="598"/>
                  </a:lnTo>
                  <a:lnTo>
                    <a:pt x="212" y="601"/>
                  </a:lnTo>
                  <a:lnTo>
                    <a:pt x="223" y="605"/>
                  </a:lnTo>
                  <a:lnTo>
                    <a:pt x="234" y="607"/>
                  </a:lnTo>
                  <a:lnTo>
                    <a:pt x="246" y="610"/>
                  </a:lnTo>
                  <a:lnTo>
                    <a:pt x="258" y="611"/>
                  </a:lnTo>
                  <a:lnTo>
                    <a:pt x="272" y="611"/>
                  </a:lnTo>
                  <a:lnTo>
                    <a:pt x="272" y="611"/>
                  </a:lnTo>
                  <a:lnTo>
                    <a:pt x="292" y="610"/>
                  </a:lnTo>
                  <a:lnTo>
                    <a:pt x="309" y="606"/>
                  </a:lnTo>
                  <a:lnTo>
                    <a:pt x="325" y="600"/>
                  </a:lnTo>
                  <a:lnTo>
                    <a:pt x="332" y="596"/>
                  </a:lnTo>
                  <a:lnTo>
                    <a:pt x="340" y="593"/>
                  </a:lnTo>
                  <a:lnTo>
                    <a:pt x="345" y="588"/>
                  </a:lnTo>
                  <a:lnTo>
                    <a:pt x="351" y="583"/>
                  </a:lnTo>
                  <a:lnTo>
                    <a:pt x="354" y="577"/>
                  </a:lnTo>
                  <a:lnTo>
                    <a:pt x="358" y="571"/>
                  </a:lnTo>
                  <a:lnTo>
                    <a:pt x="362" y="565"/>
                  </a:lnTo>
                  <a:lnTo>
                    <a:pt x="363" y="559"/>
                  </a:lnTo>
                  <a:lnTo>
                    <a:pt x="365" y="551"/>
                  </a:lnTo>
                  <a:lnTo>
                    <a:pt x="365" y="544"/>
                  </a:lnTo>
                  <a:lnTo>
                    <a:pt x="365" y="544"/>
                  </a:lnTo>
                  <a:lnTo>
                    <a:pt x="365" y="537"/>
                  </a:lnTo>
                  <a:lnTo>
                    <a:pt x="364" y="529"/>
                  </a:lnTo>
                  <a:lnTo>
                    <a:pt x="362" y="522"/>
                  </a:lnTo>
                  <a:lnTo>
                    <a:pt x="359" y="515"/>
                  </a:lnTo>
                  <a:lnTo>
                    <a:pt x="356" y="509"/>
                  </a:lnTo>
                  <a:lnTo>
                    <a:pt x="352" y="502"/>
                  </a:lnTo>
                  <a:lnTo>
                    <a:pt x="347" y="496"/>
                  </a:lnTo>
                  <a:lnTo>
                    <a:pt x="341" y="492"/>
                  </a:lnTo>
                  <a:lnTo>
                    <a:pt x="328" y="481"/>
                  </a:lnTo>
                  <a:lnTo>
                    <a:pt x="311" y="471"/>
                  </a:lnTo>
                  <a:lnTo>
                    <a:pt x="291" y="461"/>
                  </a:lnTo>
                  <a:lnTo>
                    <a:pt x="268" y="451"/>
                  </a:lnTo>
                  <a:lnTo>
                    <a:pt x="217" y="432"/>
                  </a:lnTo>
                  <a:lnTo>
                    <a:pt x="217" y="432"/>
                  </a:lnTo>
                  <a:lnTo>
                    <a:pt x="194" y="422"/>
                  </a:lnTo>
                  <a:lnTo>
                    <a:pt x="173" y="412"/>
                  </a:lnTo>
                  <a:lnTo>
                    <a:pt x="153" y="401"/>
                  </a:lnTo>
                  <a:lnTo>
                    <a:pt x="136" y="390"/>
                  </a:lnTo>
                  <a:lnTo>
                    <a:pt x="119" y="378"/>
                  </a:lnTo>
                  <a:lnTo>
                    <a:pt x="105" y="365"/>
                  </a:lnTo>
                  <a:lnTo>
                    <a:pt x="93" y="351"/>
                  </a:lnTo>
                  <a:lnTo>
                    <a:pt x="80" y="338"/>
                  </a:lnTo>
                  <a:lnTo>
                    <a:pt x="71" y="323"/>
                  </a:lnTo>
                  <a:lnTo>
                    <a:pt x="62" y="309"/>
                  </a:lnTo>
                  <a:lnTo>
                    <a:pt x="55" y="293"/>
                  </a:lnTo>
                  <a:lnTo>
                    <a:pt x="49" y="277"/>
                  </a:lnTo>
                  <a:lnTo>
                    <a:pt x="44" y="260"/>
                  </a:lnTo>
                  <a:lnTo>
                    <a:pt x="40" y="243"/>
                  </a:lnTo>
                  <a:lnTo>
                    <a:pt x="39" y="225"/>
                  </a:lnTo>
                  <a:lnTo>
                    <a:pt x="38" y="206"/>
                  </a:lnTo>
                  <a:lnTo>
                    <a:pt x="38" y="206"/>
                  </a:lnTo>
                  <a:lnTo>
                    <a:pt x="39" y="184"/>
                  </a:lnTo>
                  <a:lnTo>
                    <a:pt x="43" y="164"/>
                  </a:lnTo>
                  <a:lnTo>
                    <a:pt x="47" y="143"/>
                  </a:lnTo>
                  <a:lnTo>
                    <a:pt x="56" y="125"/>
                  </a:lnTo>
                  <a:lnTo>
                    <a:pt x="66" y="106"/>
                  </a:lnTo>
                  <a:lnTo>
                    <a:pt x="77" y="89"/>
                  </a:lnTo>
                  <a:lnTo>
                    <a:pt x="90" y="73"/>
                  </a:lnTo>
                  <a:lnTo>
                    <a:pt x="105" y="59"/>
                  </a:lnTo>
                  <a:lnTo>
                    <a:pt x="121" y="45"/>
                  </a:lnTo>
                  <a:lnTo>
                    <a:pt x="139" y="34"/>
                  </a:lnTo>
                  <a:lnTo>
                    <a:pt x="158" y="23"/>
                  </a:lnTo>
                  <a:lnTo>
                    <a:pt x="179" y="16"/>
                  </a:lnTo>
                  <a:lnTo>
                    <a:pt x="201" y="9"/>
                  </a:lnTo>
                  <a:lnTo>
                    <a:pt x="224" y="4"/>
                  </a:lnTo>
                  <a:lnTo>
                    <a:pt x="248" y="1"/>
                  </a:lnTo>
                  <a:lnTo>
                    <a:pt x="273" y="0"/>
                  </a:lnTo>
                  <a:lnTo>
                    <a:pt x="273" y="0"/>
                  </a:lnTo>
                  <a:lnTo>
                    <a:pt x="291" y="0"/>
                  </a:lnTo>
                  <a:lnTo>
                    <a:pt x="308" y="1"/>
                  </a:lnTo>
                  <a:lnTo>
                    <a:pt x="324" y="4"/>
                  </a:lnTo>
                  <a:lnTo>
                    <a:pt x="341" y="7"/>
                  </a:lnTo>
                  <a:lnTo>
                    <a:pt x="357" y="11"/>
                  </a:lnTo>
                  <a:lnTo>
                    <a:pt x="373" y="16"/>
                  </a:lnTo>
                  <a:lnTo>
                    <a:pt x="387" y="22"/>
                  </a:lnTo>
                  <a:lnTo>
                    <a:pt x="402" y="29"/>
                  </a:lnTo>
                  <a:lnTo>
                    <a:pt x="416" y="38"/>
                  </a:lnTo>
                  <a:lnTo>
                    <a:pt x="430" y="46"/>
                  </a:lnTo>
                  <a:lnTo>
                    <a:pt x="443" y="57"/>
                  </a:lnTo>
                  <a:lnTo>
                    <a:pt x="455" y="70"/>
                  </a:lnTo>
                  <a:lnTo>
                    <a:pt x="468" y="82"/>
                  </a:lnTo>
                  <a:lnTo>
                    <a:pt x="480" y="95"/>
                  </a:lnTo>
                  <a:lnTo>
                    <a:pt x="491" y="111"/>
                  </a:lnTo>
                  <a:lnTo>
                    <a:pt x="500" y="127"/>
                  </a:lnTo>
                  <a:lnTo>
                    <a:pt x="382" y="209"/>
                  </a:lnTo>
                  <a:lnTo>
                    <a:pt x="382" y="209"/>
                  </a:lnTo>
                  <a:lnTo>
                    <a:pt x="373" y="193"/>
                  </a:lnTo>
                  <a:lnTo>
                    <a:pt x="362" y="179"/>
                  </a:lnTo>
                  <a:lnTo>
                    <a:pt x="351" y="168"/>
                  </a:lnTo>
                  <a:lnTo>
                    <a:pt x="337" y="159"/>
                  </a:lnTo>
                  <a:lnTo>
                    <a:pt x="324" y="153"/>
                  </a:lnTo>
                  <a:lnTo>
                    <a:pt x="309" y="148"/>
                  </a:lnTo>
                  <a:lnTo>
                    <a:pt x="293" y="144"/>
                  </a:lnTo>
                  <a:lnTo>
                    <a:pt x="276" y="143"/>
                  </a:lnTo>
                  <a:lnTo>
                    <a:pt x="276" y="143"/>
                  </a:lnTo>
                  <a:lnTo>
                    <a:pt x="261" y="144"/>
                  </a:lnTo>
                  <a:lnTo>
                    <a:pt x="246" y="148"/>
                  </a:lnTo>
                  <a:lnTo>
                    <a:pt x="233" y="153"/>
                  </a:lnTo>
                  <a:lnTo>
                    <a:pt x="220" y="159"/>
                  </a:lnTo>
                  <a:lnTo>
                    <a:pt x="209" y="167"/>
                  </a:lnTo>
                  <a:lnTo>
                    <a:pt x="206" y="172"/>
                  </a:lnTo>
                  <a:lnTo>
                    <a:pt x="202" y="177"/>
                  </a:lnTo>
                  <a:lnTo>
                    <a:pt x="200" y="183"/>
                  </a:lnTo>
                  <a:lnTo>
                    <a:pt x="197" y="189"/>
                  </a:lnTo>
                  <a:lnTo>
                    <a:pt x="196" y="195"/>
                  </a:lnTo>
                  <a:lnTo>
                    <a:pt x="196" y="201"/>
                  </a:lnTo>
                  <a:lnTo>
                    <a:pt x="196" y="201"/>
                  </a:lnTo>
                  <a:lnTo>
                    <a:pt x="197" y="216"/>
                  </a:lnTo>
                  <a:lnTo>
                    <a:pt x="201" y="228"/>
                  </a:lnTo>
                  <a:lnTo>
                    <a:pt x="203" y="234"/>
                  </a:lnTo>
                  <a:lnTo>
                    <a:pt x="207" y="239"/>
                  </a:lnTo>
                  <a:lnTo>
                    <a:pt x="217" y="250"/>
                  </a:lnTo>
                  <a:lnTo>
                    <a:pt x="229" y="261"/>
                  </a:lnTo>
                  <a:lnTo>
                    <a:pt x="246" y="271"/>
                  </a:lnTo>
                  <a:lnTo>
                    <a:pt x="265" y="281"/>
                  </a:lnTo>
                  <a:lnTo>
                    <a:pt x="290" y="292"/>
                  </a:lnTo>
                  <a:lnTo>
                    <a:pt x="342" y="310"/>
                  </a:lnTo>
                  <a:lnTo>
                    <a:pt x="342" y="310"/>
                  </a:lnTo>
                  <a:lnTo>
                    <a:pt x="364" y="320"/>
                  </a:lnTo>
                  <a:lnTo>
                    <a:pt x="385" y="329"/>
                  </a:lnTo>
                  <a:lnTo>
                    <a:pt x="406" y="339"/>
                  </a:lnTo>
                  <a:lnTo>
                    <a:pt x="424" y="350"/>
                  </a:lnTo>
                  <a:lnTo>
                    <a:pt x="441" y="361"/>
                  </a:lnTo>
                  <a:lnTo>
                    <a:pt x="457" y="373"/>
                  </a:lnTo>
                  <a:lnTo>
                    <a:pt x="470" y="385"/>
                  </a:lnTo>
                  <a:lnTo>
                    <a:pt x="483" y="399"/>
                  </a:lnTo>
                  <a:lnTo>
                    <a:pt x="494" y="412"/>
                  </a:lnTo>
                  <a:lnTo>
                    <a:pt x="505" y="428"/>
                  </a:lnTo>
                  <a:lnTo>
                    <a:pt x="514" y="443"/>
                  </a:lnTo>
                  <a:lnTo>
                    <a:pt x="520" y="460"/>
                  </a:lnTo>
                  <a:lnTo>
                    <a:pt x="526" y="478"/>
                  </a:lnTo>
                  <a:lnTo>
                    <a:pt x="530" y="496"/>
                  </a:lnTo>
                  <a:lnTo>
                    <a:pt x="532" y="516"/>
                  </a:lnTo>
                  <a:lnTo>
                    <a:pt x="533" y="537"/>
                  </a:lnTo>
                  <a:lnTo>
                    <a:pt x="533" y="537"/>
                  </a:lnTo>
                  <a:lnTo>
                    <a:pt x="532" y="560"/>
                  </a:lnTo>
                  <a:lnTo>
                    <a:pt x="528" y="583"/>
                  </a:lnTo>
                  <a:lnTo>
                    <a:pt x="522" y="605"/>
                  </a:lnTo>
                  <a:lnTo>
                    <a:pt x="514" y="624"/>
                  </a:lnTo>
                  <a:lnTo>
                    <a:pt x="504" y="644"/>
                  </a:lnTo>
                  <a:lnTo>
                    <a:pt x="491" y="662"/>
                  </a:lnTo>
                  <a:lnTo>
                    <a:pt x="477" y="679"/>
                  </a:lnTo>
                  <a:lnTo>
                    <a:pt x="460" y="694"/>
                  </a:lnTo>
                  <a:lnTo>
                    <a:pt x="442" y="707"/>
                  </a:lnTo>
                  <a:lnTo>
                    <a:pt x="423" y="720"/>
                  </a:lnTo>
                  <a:lnTo>
                    <a:pt x="401" y="730"/>
                  </a:lnTo>
                  <a:lnTo>
                    <a:pt x="377" y="739"/>
                  </a:lnTo>
                  <a:lnTo>
                    <a:pt x="353" y="745"/>
                  </a:lnTo>
                  <a:lnTo>
                    <a:pt x="328" y="750"/>
                  </a:lnTo>
                  <a:lnTo>
                    <a:pt x="300" y="754"/>
                  </a:lnTo>
                  <a:lnTo>
                    <a:pt x="272" y="755"/>
                  </a:lnTo>
                  <a:lnTo>
                    <a:pt x="272" y="755"/>
                  </a:lnTo>
                  <a:lnTo>
                    <a:pt x="251" y="754"/>
                  </a:lnTo>
                  <a:lnTo>
                    <a:pt x="229" y="752"/>
                  </a:lnTo>
                  <a:lnTo>
                    <a:pt x="209" y="750"/>
                  </a:lnTo>
                  <a:lnTo>
                    <a:pt x="189" y="745"/>
                  </a:lnTo>
                  <a:lnTo>
                    <a:pt x="169" y="740"/>
                  </a:lnTo>
                  <a:lnTo>
                    <a:pt x="151" y="734"/>
                  </a:lnTo>
                  <a:lnTo>
                    <a:pt x="133" y="727"/>
                  </a:lnTo>
                  <a:lnTo>
                    <a:pt x="114" y="718"/>
                  </a:lnTo>
                  <a:lnTo>
                    <a:pt x="99" y="709"/>
                  </a:lnTo>
                  <a:lnTo>
                    <a:pt x="82" y="698"/>
                  </a:lnTo>
                  <a:lnTo>
                    <a:pt x="66" y="685"/>
                  </a:lnTo>
                  <a:lnTo>
                    <a:pt x="51" y="672"/>
                  </a:lnTo>
                  <a:lnTo>
                    <a:pt x="38" y="657"/>
                  </a:lnTo>
                  <a:lnTo>
                    <a:pt x="24" y="641"/>
                  </a:lnTo>
                  <a:lnTo>
                    <a:pt x="12" y="624"/>
                  </a:lnTo>
                  <a:lnTo>
                    <a:pt x="0" y="605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Freeform 7"/>
            <p:cNvSpPr>
              <a:spLocks/>
            </p:cNvSpPr>
            <p:nvPr userDrawn="1"/>
          </p:nvSpPr>
          <p:spPr bwMode="auto">
            <a:xfrm>
              <a:off x="1333" y="2055"/>
              <a:ext cx="219" cy="251"/>
            </a:xfrm>
            <a:custGeom>
              <a:avLst/>
              <a:gdLst>
                <a:gd name="T0" fmla="*/ 1 w 656"/>
                <a:gd name="T1" fmla="*/ 357 h 755"/>
                <a:gd name="T2" fmla="*/ 7 w 656"/>
                <a:gd name="T3" fmla="*/ 300 h 755"/>
                <a:gd name="T4" fmla="*/ 22 w 656"/>
                <a:gd name="T5" fmla="*/ 245 h 755"/>
                <a:gd name="T6" fmla="*/ 43 w 656"/>
                <a:gd name="T7" fmla="*/ 195 h 755"/>
                <a:gd name="T8" fmla="*/ 73 w 656"/>
                <a:gd name="T9" fmla="*/ 149 h 755"/>
                <a:gd name="T10" fmla="*/ 107 w 656"/>
                <a:gd name="T11" fmla="*/ 109 h 755"/>
                <a:gd name="T12" fmla="*/ 148 w 656"/>
                <a:gd name="T13" fmla="*/ 73 h 755"/>
                <a:gd name="T14" fmla="*/ 193 w 656"/>
                <a:gd name="T15" fmla="*/ 44 h 755"/>
                <a:gd name="T16" fmla="*/ 244 w 656"/>
                <a:gd name="T17" fmla="*/ 22 h 755"/>
                <a:gd name="T18" fmla="*/ 299 w 656"/>
                <a:gd name="T19" fmla="*/ 7 h 755"/>
                <a:gd name="T20" fmla="*/ 356 w 656"/>
                <a:gd name="T21" fmla="*/ 0 h 755"/>
                <a:gd name="T22" fmla="*/ 399 w 656"/>
                <a:gd name="T23" fmla="*/ 0 h 755"/>
                <a:gd name="T24" fmla="*/ 460 w 656"/>
                <a:gd name="T25" fmla="*/ 9 h 755"/>
                <a:gd name="T26" fmla="*/ 517 w 656"/>
                <a:gd name="T27" fmla="*/ 26 h 755"/>
                <a:gd name="T28" fmla="*/ 568 w 656"/>
                <a:gd name="T29" fmla="*/ 51 h 755"/>
                <a:gd name="T30" fmla="*/ 615 w 656"/>
                <a:gd name="T31" fmla="*/ 83 h 755"/>
                <a:gd name="T32" fmla="*/ 656 w 656"/>
                <a:gd name="T33" fmla="*/ 121 h 755"/>
                <a:gd name="T34" fmla="*/ 532 w 656"/>
                <a:gd name="T35" fmla="*/ 218 h 755"/>
                <a:gd name="T36" fmla="*/ 476 w 656"/>
                <a:gd name="T37" fmla="*/ 178 h 755"/>
                <a:gd name="T38" fmla="*/ 430 w 656"/>
                <a:gd name="T39" fmla="*/ 162 h 755"/>
                <a:gd name="T40" fmla="*/ 391 w 656"/>
                <a:gd name="T41" fmla="*/ 156 h 755"/>
                <a:gd name="T42" fmla="*/ 354 w 656"/>
                <a:gd name="T43" fmla="*/ 157 h 755"/>
                <a:gd name="T44" fmla="*/ 292 w 656"/>
                <a:gd name="T45" fmla="*/ 173 h 755"/>
                <a:gd name="T46" fmla="*/ 240 w 656"/>
                <a:gd name="T47" fmla="*/ 205 h 755"/>
                <a:gd name="T48" fmla="*/ 199 w 656"/>
                <a:gd name="T49" fmla="*/ 251 h 755"/>
                <a:gd name="T50" fmla="*/ 174 w 656"/>
                <a:gd name="T51" fmla="*/ 310 h 755"/>
                <a:gd name="T52" fmla="*/ 165 w 656"/>
                <a:gd name="T53" fmla="*/ 377 h 755"/>
                <a:gd name="T54" fmla="*/ 169 w 656"/>
                <a:gd name="T55" fmla="*/ 423 h 755"/>
                <a:gd name="T56" fmla="*/ 190 w 656"/>
                <a:gd name="T57" fmla="*/ 485 h 755"/>
                <a:gd name="T58" fmla="*/ 225 w 656"/>
                <a:gd name="T59" fmla="*/ 535 h 755"/>
                <a:gd name="T60" fmla="*/ 272 w 656"/>
                <a:gd name="T61" fmla="*/ 572 h 755"/>
                <a:gd name="T62" fmla="*/ 332 w 656"/>
                <a:gd name="T63" fmla="*/ 594 h 755"/>
                <a:gd name="T64" fmla="*/ 377 w 656"/>
                <a:gd name="T65" fmla="*/ 598 h 755"/>
                <a:gd name="T66" fmla="*/ 417 w 656"/>
                <a:gd name="T67" fmla="*/ 595 h 755"/>
                <a:gd name="T68" fmla="*/ 454 w 656"/>
                <a:gd name="T69" fmla="*/ 585 h 755"/>
                <a:gd name="T70" fmla="*/ 515 w 656"/>
                <a:gd name="T71" fmla="*/ 551 h 755"/>
                <a:gd name="T72" fmla="*/ 656 w 656"/>
                <a:gd name="T73" fmla="*/ 633 h 755"/>
                <a:gd name="T74" fmla="*/ 629 w 656"/>
                <a:gd name="T75" fmla="*/ 660 h 755"/>
                <a:gd name="T76" fmla="*/ 585 w 656"/>
                <a:gd name="T77" fmla="*/ 694 h 755"/>
                <a:gd name="T78" fmla="*/ 535 w 656"/>
                <a:gd name="T79" fmla="*/ 721 h 755"/>
                <a:gd name="T80" fmla="*/ 479 w 656"/>
                <a:gd name="T81" fmla="*/ 741 h 755"/>
                <a:gd name="T82" fmla="*/ 420 w 656"/>
                <a:gd name="T83" fmla="*/ 752 h 755"/>
                <a:gd name="T84" fmla="*/ 377 w 656"/>
                <a:gd name="T85" fmla="*/ 755 h 755"/>
                <a:gd name="T86" fmla="*/ 317 w 656"/>
                <a:gd name="T87" fmla="*/ 750 h 755"/>
                <a:gd name="T88" fmla="*/ 261 w 656"/>
                <a:gd name="T89" fmla="*/ 738 h 755"/>
                <a:gd name="T90" fmla="*/ 210 w 656"/>
                <a:gd name="T91" fmla="*/ 718 h 755"/>
                <a:gd name="T92" fmla="*/ 163 w 656"/>
                <a:gd name="T93" fmla="*/ 691 h 755"/>
                <a:gd name="T94" fmla="*/ 120 w 656"/>
                <a:gd name="T95" fmla="*/ 659 h 755"/>
                <a:gd name="T96" fmla="*/ 84 w 656"/>
                <a:gd name="T97" fmla="*/ 620 h 755"/>
                <a:gd name="T98" fmla="*/ 53 w 656"/>
                <a:gd name="T99" fmla="*/ 576 h 755"/>
                <a:gd name="T100" fmla="*/ 29 w 656"/>
                <a:gd name="T101" fmla="*/ 527 h 755"/>
                <a:gd name="T102" fmla="*/ 12 w 656"/>
                <a:gd name="T103" fmla="*/ 473 h 755"/>
                <a:gd name="T104" fmla="*/ 2 w 656"/>
                <a:gd name="T105" fmla="*/ 417 h 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656" h="755">
                  <a:moveTo>
                    <a:pt x="0" y="377"/>
                  </a:moveTo>
                  <a:lnTo>
                    <a:pt x="0" y="377"/>
                  </a:lnTo>
                  <a:lnTo>
                    <a:pt x="1" y="357"/>
                  </a:lnTo>
                  <a:lnTo>
                    <a:pt x="2" y="338"/>
                  </a:lnTo>
                  <a:lnTo>
                    <a:pt x="5" y="318"/>
                  </a:lnTo>
                  <a:lnTo>
                    <a:pt x="7" y="300"/>
                  </a:lnTo>
                  <a:lnTo>
                    <a:pt x="12" y="282"/>
                  </a:lnTo>
                  <a:lnTo>
                    <a:pt x="17" y="264"/>
                  </a:lnTo>
                  <a:lnTo>
                    <a:pt x="22" y="245"/>
                  </a:lnTo>
                  <a:lnTo>
                    <a:pt x="29" y="228"/>
                  </a:lnTo>
                  <a:lnTo>
                    <a:pt x="36" y="211"/>
                  </a:lnTo>
                  <a:lnTo>
                    <a:pt x="43" y="195"/>
                  </a:lnTo>
                  <a:lnTo>
                    <a:pt x="53" y="179"/>
                  </a:lnTo>
                  <a:lnTo>
                    <a:pt x="62" y="164"/>
                  </a:lnTo>
                  <a:lnTo>
                    <a:pt x="73" y="149"/>
                  </a:lnTo>
                  <a:lnTo>
                    <a:pt x="84" y="136"/>
                  </a:lnTo>
                  <a:lnTo>
                    <a:pt x="95" y="122"/>
                  </a:lnTo>
                  <a:lnTo>
                    <a:pt x="107" y="109"/>
                  </a:lnTo>
                  <a:lnTo>
                    <a:pt x="120" y="96"/>
                  </a:lnTo>
                  <a:lnTo>
                    <a:pt x="134" y="84"/>
                  </a:lnTo>
                  <a:lnTo>
                    <a:pt x="148" y="73"/>
                  </a:lnTo>
                  <a:lnTo>
                    <a:pt x="163" y="64"/>
                  </a:lnTo>
                  <a:lnTo>
                    <a:pt x="177" y="54"/>
                  </a:lnTo>
                  <a:lnTo>
                    <a:pt x="193" y="44"/>
                  </a:lnTo>
                  <a:lnTo>
                    <a:pt x="210" y="37"/>
                  </a:lnTo>
                  <a:lnTo>
                    <a:pt x="227" y="29"/>
                  </a:lnTo>
                  <a:lnTo>
                    <a:pt x="244" y="22"/>
                  </a:lnTo>
                  <a:lnTo>
                    <a:pt x="261" y="16"/>
                  </a:lnTo>
                  <a:lnTo>
                    <a:pt x="280" y="11"/>
                  </a:lnTo>
                  <a:lnTo>
                    <a:pt x="299" y="7"/>
                  </a:lnTo>
                  <a:lnTo>
                    <a:pt x="317" y="4"/>
                  </a:lnTo>
                  <a:lnTo>
                    <a:pt x="337" y="1"/>
                  </a:lnTo>
                  <a:lnTo>
                    <a:pt x="356" y="0"/>
                  </a:lnTo>
                  <a:lnTo>
                    <a:pt x="377" y="0"/>
                  </a:lnTo>
                  <a:lnTo>
                    <a:pt x="377" y="0"/>
                  </a:lnTo>
                  <a:lnTo>
                    <a:pt x="399" y="0"/>
                  </a:lnTo>
                  <a:lnTo>
                    <a:pt x="420" y="3"/>
                  </a:lnTo>
                  <a:lnTo>
                    <a:pt x="440" y="5"/>
                  </a:lnTo>
                  <a:lnTo>
                    <a:pt x="460" y="9"/>
                  </a:lnTo>
                  <a:lnTo>
                    <a:pt x="479" y="14"/>
                  </a:lnTo>
                  <a:lnTo>
                    <a:pt x="499" y="20"/>
                  </a:lnTo>
                  <a:lnTo>
                    <a:pt x="517" y="26"/>
                  </a:lnTo>
                  <a:lnTo>
                    <a:pt x="535" y="33"/>
                  </a:lnTo>
                  <a:lnTo>
                    <a:pt x="552" y="42"/>
                  </a:lnTo>
                  <a:lnTo>
                    <a:pt x="568" y="51"/>
                  </a:lnTo>
                  <a:lnTo>
                    <a:pt x="585" y="61"/>
                  </a:lnTo>
                  <a:lnTo>
                    <a:pt x="600" y="72"/>
                  </a:lnTo>
                  <a:lnTo>
                    <a:pt x="615" y="83"/>
                  </a:lnTo>
                  <a:lnTo>
                    <a:pt x="629" y="95"/>
                  </a:lnTo>
                  <a:lnTo>
                    <a:pt x="643" y="107"/>
                  </a:lnTo>
                  <a:lnTo>
                    <a:pt x="656" y="121"/>
                  </a:lnTo>
                  <a:lnTo>
                    <a:pt x="546" y="234"/>
                  </a:lnTo>
                  <a:lnTo>
                    <a:pt x="546" y="234"/>
                  </a:lnTo>
                  <a:lnTo>
                    <a:pt x="532" y="218"/>
                  </a:lnTo>
                  <a:lnTo>
                    <a:pt x="515" y="204"/>
                  </a:lnTo>
                  <a:lnTo>
                    <a:pt x="496" y="190"/>
                  </a:lnTo>
                  <a:lnTo>
                    <a:pt x="476" y="178"/>
                  </a:lnTo>
                  <a:lnTo>
                    <a:pt x="454" y="170"/>
                  </a:lnTo>
                  <a:lnTo>
                    <a:pt x="442" y="166"/>
                  </a:lnTo>
                  <a:lnTo>
                    <a:pt x="430" y="162"/>
                  </a:lnTo>
                  <a:lnTo>
                    <a:pt x="417" y="160"/>
                  </a:lnTo>
                  <a:lnTo>
                    <a:pt x="404" y="157"/>
                  </a:lnTo>
                  <a:lnTo>
                    <a:pt x="391" y="156"/>
                  </a:lnTo>
                  <a:lnTo>
                    <a:pt x="377" y="156"/>
                  </a:lnTo>
                  <a:lnTo>
                    <a:pt x="377" y="156"/>
                  </a:lnTo>
                  <a:lnTo>
                    <a:pt x="354" y="157"/>
                  </a:lnTo>
                  <a:lnTo>
                    <a:pt x="332" y="161"/>
                  </a:lnTo>
                  <a:lnTo>
                    <a:pt x="311" y="166"/>
                  </a:lnTo>
                  <a:lnTo>
                    <a:pt x="292" y="173"/>
                  </a:lnTo>
                  <a:lnTo>
                    <a:pt x="272" y="182"/>
                  </a:lnTo>
                  <a:lnTo>
                    <a:pt x="255" y="193"/>
                  </a:lnTo>
                  <a:lnTo>
                    <a:pt x="240" y="205"/>
                  </a:lnTo>
                  <a:lnTo>
                    <a:pt x="225" y="220"/>
                  </a:lnTo>
                  <a:lnTo>
                    <a:pt x="212" y="234"/>
                  </a:lnTo>
                  <a:lnTo>
                    <a:pt x="199" y="251"/>
                  </a:lnTo>
                  <a:lnTo>
                    <a:pt x="190" y="270"/>
                  </a:lnTo>
                  <a:lnTo>
                    <a:pt x="181" y="289"/>
                  </a:lnTo>
                  <a:lnTo>
                    <a:pt x="174" y="310"/>
                  </a:lnTo>
                  <a:lnTo>
                    <a:pt x="169" y="332"/>
                  </a:lnTo>
                  <a:lnTo>
                    <a:pt x="166" y="354"/>
                  </a:lnTo>
                  <a:lnTo>
                    <a:pt x="165" y="377"/>
                  </a:lnTo>
                  <a:lnTo>
                    <a:pt x="165" y="377"/>
                  </a:lnTo>
                  <a:lnTo>
                    <a:pt x="166" y="401"/>
                  </a:lnTo>
                  <a:lnTo>
                    <a:pt x="169" y="423"/>
                  </a:lnTo>
                  <a:lnTo>
                    <a:pt x="174" y="445"/>
                  </a:lnTo>
                  <a:lnTo>
                    <a:pt x="181" y="466"/>
                  </a:lnTo>
                  <a:lnTo>
                    <a:pt x="190" y="485"/>
                  </a:lnTo>
                  <a:lnTo>
                    <a:pt x="199" y="502"/>
                  </a:lnTo>
                  <a:lnTo>
                    <a:pt x="212" y="520"/>
                  </a:lnTo>
                  <a:lnTo>
                    <a:pt x="225" y="535"/>
                  </a:lnTo>
                  <a:lnTo>
                    <a:pt x="240" y="549"/>
                  </a:lnTo>
                  <a:lnTo>
                    <a:pt x="255" y="562"/>
                  </a:lnTo>
                  <a:lnTo>
                    <a:pt x="272" y="572"/>
                  </a:lnTo>
                  <a:lnTo>
                    <a:pt x="292" y="582"/>
                  </a:lnTo>
                  <a:lnTo>
                    <a:pt x="311" y="589"/>
                  </a:lnTo>
                  <a:lnTo>
                    <a:pt x="332" y="594"/>
                  </a:lnTo>
                  <a:lnTo>
                    <a:pt x="354" y="598"/>
                  </a:lnTo>
                  <a:lnTo>
                    <a:pt x="377" y="598"/>
                  </a:lnTo>
                  <a:lnTo>
                    <a:pt x="377" y="598"/>
                  </a:lnTo>
                  <a:lnTo>
                    <a:pt x="391" y="598"/>
                  </a:lnTo>
                  <a:lnTo>
                    <a:pt x="404" y="596"/>
                  </a:lnTo>
                  <a:lnTo>
                    <a:pt x="417" y="595"/>
                  </a:lnTo>
                  <a:lnTo>
                    <a:pt x="430" y="593"/>
                  </a:lnTo>
                  <a:lnTo>
                    <a:pt x="442" y="589"/>
                  </a:lnTo>
                  <a:lnTo>
                    <a:pt x="454" y="585"/>
                  </a:lnTo>
                  <a:lnTo>
                    <a:pt x="476" y="576"/>
                  </a:lnTo>
                  <a:lnTo>
                    <a:pt x="496" y="565"/>
                  </a:lnTo>
                  <a:lnTo>
                    <a:pt x="515" y="551"/>
                  </a:lnTo>
                  <a:lnTo>
                    <a:pt x="532" y="537"/>
                  </a:lnTo>
                  <a:lnTo>
                    <a:pt x="546" y="521"/>
                  </a:lnTo>
                  <a:lnTo>
                    <a:pt x="656" y="633"/>
                  </a:lnTo>
                  <a:lnTo>
                    <a:pt x="656" y="633"/>
                  </a:lnTo>
                  <a:lnTo>
                    <a:pt x="643" y="646"/>
                  </a:lnTo>
                  <a:lnTo>
                    <a:pt x="629" y="660"/>
                  </a:lnTo>
                  <a:lnTo>
                    <a:pt x="615" y="672"/>
                  </a:lnTo>
                  <a:lnTo>
                    <a:pt x="600" y="683"/>
                  </a:lnTo>
                  <a:lnTo>
                    <a:pt x="585" y="694"/>
                  </a:lnTo>
                  <a:lnTo>
                    <a:pt x="568" y="704"/>
                  </a:lnTo>
                  <a:lnTo>
                    <a:pt x="552" y="713"/>
                  </a:lnTo>
                  <a:lnTo>
                    <a:pt x="535" y="721"/>
                  </a:lnTo>
                  <a:lnTo>
                    <a:pt x="517" y="729"/>
                  </a:lnTo>
                  <a:lnTo>
                    <a:pt x="499" y="735"/>
                  </a:lnTo>
                  <a:lnTo>
                    <a:pt x="479" y="741"/>
                  </a:lnTo>
                  <a:lnTo>
                    <a:pt x="460" y="746"/>
                  </a:lnTo>
                  <a:lnTo>
                    <a:pt x="440" y="750"/>
                  </a:lnTo>
                  <a:lnTo>
                    <a:pt x="420" y="752"/>
                  </a:lnTo>
                  <a:lnTo>
                    <a:pt x="399" y="754"/>
                  </a:lnTo>
                  <a:lnTo>
                    <a:pt x="377" y="755"/>
                  </a:lnTo>
                  <a:lnTo>
                    <a:pt x="377" y="755"/>
                  </a:lnTo>
                  <a:lnTo>
                    <a:pt x="356" y="754"/>
                  </a:lnTo>
                  <a:lnTo>
                    <a:pt x="337" y="752"/>
                  </a:lnTo>
                  <a:lnTo>
                    <a:pt x="317" y="750"/>
                  </a:lnTo>
                  <a:lnTo>
                    <a:pt x="299" y="748"/>
                  </a:lnTo>
                  <a:lnTo>
                    <a:pt x="280" y="743"/>
                  </a:lnTo>
                  <a:lnTo>
                    <a:pt x="261" y="738"/>
                  </a:lnTo>
                  <a:lnTo>
                    <a:pt x="244" y="732"/>
                  </a:lnTo>
                  <a:lnTo>
                    <a:pt x="227" y="726"/>
                  </a:lnTo>
                  <a:lnTo>
                    <a:pt x="210" y="718"/>
                  </a:lnTo>
                  <a:lnTo>
                    <a:pt x="193" y="710"/>
                  </a:lnTo>
                  <a:lnTo>
                    <a:pt x="177" y="701"/>
                  </a:lnTo>
                  <a:lnTo>
                    <a:pt x="163" y="691"/>
                  </a:lnTo>
                  <a:lnTo>
                    <a:pt x="148" y="682"/>
                  </a:lnTo>
                  <a:lnTo>
                    <a:pt x="134" y="670"/>
                  </a:lnTo>
                  <a:lnTo>
                    <a:pt x="120" y="659"/>
                  </a:lnTo>
                  <a:lnTo>
                    <a:pt x="107" y="646"/>
                  </a:lnTo>
                  <a:lnTo>
                    <a:pt x="95" y="633"/>
                  </a:lnTo>
                  <a:lnTo>
                    <a:pt x="84" y="620"/>
                  </a:lnTo>
                  <a:lnTo>
                    <a:pt x="73" y="605"/>
                  </a:lnTo>
                  <a:lnTo>
                    <a:pt x="62" y="590"/>
                  </a:lnTo>
                  <a:lnTo>
                    <a:pt x="53" y="576"/>
                  </a:lnTo>
                  <a:lnTo>
                    <a:pt x="43" y="560"/>
                  </a:lnTo>
                  <a:lnTo>
                    <a:pt x="36" y="543"/>
                  </a:lnTo>
                  <a:lnTo>
                    <a:pt x="29" y="527"/>
                  </a:lnTo>
                  <a:lnTo>
                    <a:pt x="22" y="509"/>
                  </a:lnTo>
                  <a:lnTo>
                    <a:pt x="17" y="492"/>
                  </a:lnTo>
                  <a:lnTo>
                    <a:pt x="12" y="473"/>
                  </a:lnTo>
                  <a:lnTo>
                    <a:pt x="7" y="455"/>
                  </a:lnTo>
                  <a:lnTo>
                    <a:pt x="5" y="435"/>
                  </a:lnTo>
                  <a:lnTo>
                    <a:pt x="2" y="417"/>
                  </a:lnTo>
                  <a:lnTo>
                    <a:pt x="1" y="398"/>
                  </a:lnTo>
                  <a:lnTo>
                    <a:pt x="0" y="377"/>
                  </a:lnTo>
                  <a:close/>
                </a:path>
              </a:pathLst>
            </a:custGeom>
            <a:solidFill>
              <a:srgbClr val="201D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8"/>
            <p:cNvSpPr>
              <a:spLocks/>
            </p:cNvSpPr>
            <p:nvPr userDrawn="1"/>
          </p:nvSpPr>
          <p:spPr bwMode="auto">
            <a:xfrm>
              <a:off x="1333" y="2055"/>
              <a:ext cx="219" cy="251"/>
            </a:xfrm>
            <a:custGeom>
              <a:avLst/>
              <a:gdLst>
                <a:gd name="T0" fmla="*/ 1 w 656"/>
                <a:gd name="T1" fmla="*/ 357 h 755"/>
                <a:gd name="T2" fmla="*/ 7 w 656"/>
                <a:gd name="T3" fmla="*/ 300 h 755"/>
                <a:gd name="T4" fmla="*/ 22 w 656"/>
                <a:gd name="T5" fmla="*/ 245 h 755"/>
                <a:gd name="T6" fmla="*/ 43 w 656"/>
                <a:gd name="T7" fmla="*/ 195 h 755"/>
                <a:gd name="T8" fmla="*/ 73 w 656"/>
                <a:gd name="T9" fmla="*/ 149 h 755"/>
                <a:gd name="T10" fmla="*/ 107 w 656"/>
                <a:gd name="T11" fmla="*/ 109 h 755"/>
                <a:gd name="T12" fmla="*/ 148 w 656"/>
                <a:gd name="T13" fmla="*/ 73 h 755"/>
                <a:gd name="T14" fmla="*/ 193 w 656"/>
                <a:gd name="T15" fmla="*/ 44 h 755"/>
                <a:gd name="T16" fmla="*/ 244 w 656"/>
                <a:gd name="T17" fmla="*/ 22 h 755"/>
                <a:gd name="T18" fmla="*/ 299 w 656"/>
                <a:gd name="T19" fmla="*/ 7 h 755"/>
                <a:gd name="T20" fmla="*/ 356 w 656"/>
                <a:gd name="T21" fmla="*/ 0 h 755"/>
                <a:gd name="T22" fmla="*/ 399 w 656"/>
                <a:gd name="T23" fmla="*/ 0 h 755"/>
                <a:gd name="T24" fmla="*/ 460 w 656"/>
                <a:gd name="T25" fmla="*/ 9 h 755"/>
                <a:gd name="T26" fmla="*/ 517 w 656"/>
                <a:gd name="T27" fmla="*/ 26 h 755"/>
                <a:gd name="T28" fmla="*/ 568 w 656"/>
                <a:gd name="T29" fmla="*/ 51 h 755"/>
                <a:gd name="T30" fmla="*/ 615 w 656"/>
                <a:gd name="T31" fmla="*/ 83 h 755"/>
                <a:gd name="T32" fmla="*/ 656 w 656"/>
                <a:gd name="T33" fmla="*/ 121 h 755"/>
                <a:gd name="T34" fmla="*/ 532 w 656"/>
                <a:gd name="T35" fmla="*/ 218 h 755"/>
                <a:gd name="T36" fmla="*/ 476 w 656"/>
                <a:gd name="T37" fmla="*/ 178 h 755"/>
                <a:gd name="T38" fmla="*/ 430 w 656"/>
                <a:gd name="T39" fmla="*/ 162 h 755"/>
                <a:gd name="T40" fmla="*/ 391 w 656"/>
                <a:gd name="T41" fmla="*/ 156 h 755"/>
                <a:gd name="T42" fmla="*/ 354 w 656"/>
                <a:gd name="T43" fmla="*/ 157 h 755"/>
                <a:gd name="T44" fmla="*/ 292 w 656"/>
                <a:gd name="T45" fmla="*/ 173 h 755"/>
                <a:gd name="T46" fmla="*/ 240 w 656"/>
                <a:gd name="T47" fmla="*/ 205 h 755"/>
                <a:gd name="T48" fmla="*/ 199 w 656"/>
                <a:gd name="T49" fmla="*/ 251 h 755"/>
                <a:gd name="T50" fmla="*/ 174 w 656"/>
                <a:gd name="T51" fmla="*/ 310 h 755"/>
                <a:gd name="T52" fmla="*/ 165 w 656"/>
                <a:gd name="T53" fmla="*/ 377 h 755"/>
                <a:gd name="T54" fmla="*/ 169 w 656"/>
                <a:gd name="T55" fmla="*/ 423 h 755"/>
                <a:gd name="T56" fmla="*/ 190 w 656"/>
                <a:gd name="T57" fmla="*/ 485 h 755"/>
                <a:gd name="T58" fmla="*/ 225 w 656"/>
                <a:gd name="T59" fmla="*/ 535 h 755"/>
                <a:gd name="T60" fmla="*/ 272 w 656"/>
                <a:gd name="T61" fmla="*/ 572 h 755"/>
                <a:gd name="T62" fmla="*/ 332 w 656"/>
                <a:gd name="T63" fmla="*/ 594 h 755"/>
                <a:gd name="T64" fmla="*/ 377 w 656"/>
                <a:gd name="T65" fmla="*/ 598 h 755"/>
                <a:gd name="T66" fmla="*/ 417 w 656"/>
                <a:gd name="T67" fmla="*/ 595 h 755"/>
                <a:gd name="T68" fmla="*/ 454 w 656"/>
                <a:gd name="T69" fmla="*/ 585 h 755"/>
                <a:gd name="T70" fmla="*/ 515 w 656"/>
                <a:gd name="T71" fmla="*/ 551 h 755"/>
                <a:gd name="T72" fmla="*/ 656 w 656"/>
                <a:gd name="T73" fmla="*/ 633 h 755"/>
                <a:gd name="T74" fmla="*/ 629 w 656"/>
                <a:gd name="T75" fmla="*/ 660 h 755"/>
                <a:gd name="T76" fmla="*/ 585 w 656"/>
                <a:gd name="T77" fmla="*/ 694 h 755"/>
                <a:gd name="T78" fmla="*/ 535 w 656"/>
                <a:gd name="T79" fmla="*/ 721 h 755"/>
                <a:gd name="T80" fmla="*/ 479 w 656"/>
                <a:gd name="T81" fmla="*/ 741 h 755"/>
                <a:gd name="T82" fmla="*/ 420 w 656"/>
                <a:gd name="T83" fmla="*/ 752 h 755"/>
                <a:gd name="T84" fmla="*/ 377 w 656"/>
                <a:gd name="T85" fmla="*/ 755 h 755"/>
                <a:gd name="T86" fmla="*/ 317 w 656"/>
                <a:gd name="T87" fmla="*/ 750 h 755"/>
                <a:gd name="T88" fmla="*/ 261 w 656"/>
                <a:gd name="T89" fmla="*/ 738 h 755"/>
                <a:gd name="T90" fmla="*/ 210 w 656"/>
                <a:gd name="T91" fmla="*/ 718 h 755"/>
                <a:gd name="T92" fmla="*/ 163 w 656"/>
                <a:gd name="T93" fmla="*/ 691 h 755"/>
                <a:gd name="T94" fmla="*/ 120 w 656"/>
                <a:gd name="T95" fmla="*/ 659 h 755"/>
                <a:gd name="T96" fmla="*/ 84 w 656"/>
                <a:gd name="T97" fmla="*/ 620 h 755"/>
                <a:gd name="T98" fmla="*/ 53 w 656"/>
                <a:gd name="T99" fmla="*/ 576 h 755"/>
                <a:gd name="T100" fmla="*/ 29 w 656"/>
                <a:gd name="T101" fmla="*/ 527 h 755"/>
                <a:gd name="T102" fmla="*/ 12 w 656"/>
                <a:gd name="T103" fmla="*/ 473 h 755"/>
                <a:gd name="T104" fmla="*/ 2 w 656"/>
                <a:gd name="T105" fmla="*/ 417 h 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656" h="755">
                  <a:moveTo>
                    <a:pt x="0" y="377"/>
                  </a:moveTo>
                  <a:lnTo>
                    <a:pt x="0" y="377"/>
                  </a:lnTo>
                  <a:lnTo>
                    <a:pt x="1" y="357"/>
                  </a:lnTo>
                  <a:lnTo>
                    <a:pt x="2" y="338"/>
                  </a:lnTo>
                  <a:lnTo>
                    <a:pt x="5" y="318"/>
                  </a:lnTo>
                  <a:lnTo>
                    <a:pt x="7" y="300"/>
                  </a:lnTo>
                  <a:lnTo>
                    <a:pt x="12" y="282"/>
                  </a:lnTo>
                  <a:lnTo>
                    <a:pt x="17" y="264"/>
                  </a:lnTo>
                  <a:lnTo>
                    <a:pt x="22" y="245"/>
                  </a:lnTo>
                  <a:lnTo>
                    <a:pt x="29" y="228"/>
                  </a:lnTo>
                  <a:lnTo>
                    <a:pt x="36" y="211"/>
                  </a:lnTo>
                  <a:lnTo>
                    <a:pt x="43" y="195"/>
                  </a:lnTo>
                  <a:lnTo>
                    <a:pt x="53" y="179"/>
                  </a:lnTo>
                  <a:lnTo>
                    <a:pt x="62" y="164"/>
                  </a:lnTo>
                  <a:lnTo>
                    <a:pt x="73" y="149"/>
                  </a:lnTo>
                  <a:lnTo>
                    <a:pt x="84" y="136"/>
                  </a:lnTo>
                  <a:lnTo>
                    <a:pt x="95" y="122"/>
                  </a:lnTo>
                  <a:lnTo>
                    <a:pt x="107" y="109"/>
                  </a:lnTo>
                  <a:lnTo>
                    <a:pt x="120" y="96"/>
                  </a:lnTo>
                  <a:lnTo>
                    <a:pt x="134" y="84"/>
                  </a:lnTo>
                  <a:lnTo>
                    <a:pt x="148" y="73"/>
                  </a:lnTo>
                  <a:lnTo>
                    <a:pt x="163" y="64"/>
                  </a:lnTo>
                  <a:lnTo>
                    <a:pt x="177" y="54"/>
                  </a:lnTo>
                  <a:lnTo>
                    <a:pt x="193" y="44"/>
                  </a:lnTo>
                  <a:lnTo>
                    <a:pt x="210" y="37"/>
                  </a:lnTo>
                  <a:lnTo>
                    <a:pt x="227" y="29"/>
                  </a:lnTo>
                  <a:lnTo>
                    <a:pt x="244" y="22"/>
                  </a:lnTo>
                  <a:lnTo>
                    <a:pt x="261" y="16"/>
                  </a:lnTo>
                  <a:lnTo>
                    <a:pt x="280" y="11"/>
                  </a:lnTo>
                  <a:lnTo>
                    <a:pt x="299" y="7"/>
                  </a:lnTo>
                  <a:lnTo>
                    <a:pt x="317" y="4"/>
                  </a:lnTo>
                  <a:lnTo>
                    <a:pt x="337" y="1"/>
                  </a:lnTo>
                  <a:lnTo>
                    <a:pt x="356" y="0"/>
                  </a:lnTo>
                  <a:lnTo>
                    <a:pt x="377" y="0"/>
                  </a:lnTo>
                  <a:lnTo>
                    <a:pt x="377" y="0"/>
                  </a:lnTo>
                  <a:lnTo>
                    <a:pt x="399" y="0"/>
                  </a:lnTo>
                  <a:lnTo>
                    <a:pt x="420" y="3"/>
                  </a:lnTo>
                  <a:lnTo>
                    <a:pt x="440" y="5"/>
                  </a:lnTo>
                  <a:lnTo>
                    <a:pt x="460" y="9"/>
                  </a:lnTo>
                  <a:lnTo>
                    <a:pt x="479" y="14"/>
                  </a:lnTo>
                  <a:lnTo>
                    <a:pt x="499" y="20"/>
                  </a:lnTo>
                  <a:lnTo>
                    <a:pt x="517" y="26"/>
                  </a:lnTo>
                  <a:lnTo>
                    <a:pt x="535" y="33"/>
                  </a:lnTo>
                  <a:lnTo>
                    <a:pt x="552" y="42"/>
                  </a:lnTo>
                  <a:lnTo>
                    <a:pt x="568" y="51"/>
                  </a:lnTo>
                  <a:lnTo>
                    <a:pt x="585" y="61"/>
                  </a:lnTo>
                  <a:lnTo>
                    <a:pt x="600" y="72"/>
                  </a:lnTo>
                  <a:lnTo>
                    <a:pt x="615" y="83"/>
                  </a:lnTo>
                  <a:lnTo>
                    <a:pt x="629" y="95"/>
                  </a:lnTo>
                  <a:lnTo>
                    <a:pt x="643" y="107"/>
                  </a:lnTo>
                  <a:lnTo>
                    <a:pt x="656" y="121"/>
                  </a:lnTo>
                  <a:lnTo>
                    <a:pt x="546" y="234"/>
                  </a:lnTo>
                  <a:lnTo>
                    <a:pt x="546" y="234"/>
                  </a:lnTo>
                  <a:lnTo>
                    <a:pt x="532" y="218"/>
                  </a:lnTo>
                  <a:lnTo>
                    <a:pt x="515" y="204"/>
                  </a:lnTo>
                  <a:lnTo>
                    <a:pt x="496" y="190"/>
                  </a:lnTo>
                  <a:lnTo>
                    <a:pt x="476" y="178"/>
                  </a:lnTo>
                  <a:lnTo>
                    <a:pt x="454" y="170"/>
                  </a:lnTo>
                  <a:lnTo>
                    <a:pt x="442" y="166"/>
                  </a:lnTo>
                  <a:lnTo>
                    <a:pt x="430" y="162"/>
                  </a:lnTo>
                  <a:lnTo>
                    <a:pt x="417" y="160"/>
                  </a:lnTo>
                  <a:lnTo>
                    <a:pt x="404" y="157"/>
                  </a:lnTo>
                  <a:lnTo>
                    <a:pt x="391" y="156"/>
                  </a:lnTo>
                  <a:lnTo>
                    <a:pt x="377" y="156"/>
                  </a:lnTo>
                  <a:lnTo>
                    <a:pt x="377" y="156"/>
                  </a:lnTo>
                  <a:lnTo>
                    <a:pt x="354" y="157"/>
                  </a:lnTo>
                  <a:lnTo>
                    <a:pt x="332" y="161"/>
                  </a:lnTo>
                  <a:lnTo>
                    <a:pt x="311" y="166"/>
                  </a:lnTo>
                  <a:lnTo>
                    <a:pt x="292" y="173"/>
                  </a:lnTo>
                  <a:lnTo>
                    <a:pt x="272" y="182"/>
                  </a:lnTo>
                  <a:lnTo>
                    <a:pt x="255" y="193"/>
                  </a:lnTo>
                  <a:lnTo>
                    <a:pt x="240" y="205"/>
                  </a:lnTo>
                  <a:lnTo>
                    <a:pt x="225" y="220"/>
                  </a:lnTo>
                  <a:lnTo>
                    <a:pt x="212" y="234"/>
                  </a:lnTo>
                  <a:lnTo>
                    <a:pt x="199" y="251"/>
                  </a:lnTo>
                  <a:lnTo>
                    <a:pt x="190" y="270"/>
                  </a:lnTo>
                  <a:lnTo>
                    <a:pt x="181" y="289"/>
                  </a:lnTo>
                  <a:lnTo>
                    <a:pt x="174" y="310"/>
                  </a:lnTo>
                  <a:lnTo>
                    <a:pt x="169" y="332"/>
                  </a:lnTo>
                  <a:lnTo>
                    <a:pt x="166" y="354"/>
                  </a:lnTo>
                  <a:lnTo>
                    <a:pt x="165" y="377"/>
                  </a:lnTo>
                  <a:lnTo>
                    <a:pt x="165" y="377"/>
                  </a:lnTo>
                  <a:lnTo>
                    <a:pt x="166" y="401"/>
                  </a:lnTo>
                  <a:lnTo>
                    <a:pt x="169" y="423"/>
                  </a:lnTo>
                  <a:lnTo>
                    <a:pt x="174" y="445"/>
                  </a:lnTo>
                  <a:lnTo>
                    <a:pt x="181" y="466"/>
                  </a:lnTo>
                  <a:lnTo>
                    <a:pt x="190" y="485"/>
                  </a:lnTo>
                  <a:lnTo>
                    <a:pt x="199" y="502"/>
                  </a:lnTo>
                  <a:lnTo>
                    <a:pt x="212" y="520"/>
                  </a:lnTo>
                  <a:lnTo>
                    <a:pt x="225" y="535"/>
                  </a:lnTo>
                  <a:lnTo>
                    <a:pt x="240" y="549"/>
                  </a:lnTo>
                  <a:lnTo>
                    <a:pt x="255" y="562"/>
                  </a:lnTo>
                  <a:lnTo>
                    <a:pt x="272" y="572"/>
                  </a:lnTo>
                  <a:lnTo>
                    <a:pt x="292" y="582"/>
                  </a:lnTo>
                  <a:lnTo>
                    <a:pt x="311" y="589"/>
                  </a:lnTo>
                  <a:lnTo>
                    <a:pt x="332" y="594"/>
                  </a:lnTo>
                  <a:lnTo>
                    <a:pt x="354" y="598"/>
                  </a:lnTo>
                  <a:lnTo>
                    <a:pt x="377" y="598"/>
                  </a:lnTo>
                  <a:lnTo>
                    <a:pt x="377" y="598"/>
                  </a:lnTo>
                  <a:lnTo>
                    <a:pt x="391" y="598"/>
                  </a:lnTo>
                  <a:lnTo>
                    <a:pt x="404" y="596"/>
                  </a:lnTo>
                  <a:lnTo>
                    <a:pt x="417" y="595"/>
                  </a:lnTo>
                  <a:lnTo>
                    <a:pt x="430" y="593"/>
                  </a:lnTo>
                  <a:lnTo>
                    <a:pt x="442" y="589"/>
                  </a:lnTo>
                  <a:lnTo>
                    <a:pt x="454" y="585"/>
                  </a:lnTo>
                  <a:lnTo>
                    <a:pt x="476" y="576"/>
                  </a:lnTo>
                  <a:lnTo>
                    <a:pt x="496" y="565"/>
                  </a:lnTo>
                  <a:lnTo>
                    <a:pt x="515" y="551"/>
                  </a:lnTo>
                  <a:lnTo>
                    <a:pt x="532" y="537"/>
                  </a:lnTo>
                  <a:lnTo>
                    <a:pt x="546" y="521"/>
                  </a:lnTo>
                  <a:lnTo>
                    <a:pt x="656" y="633"/>
                  </a:lnTo>
                  <a:lnTo>
                    <a:pt x="656" y="633"/>
                  </a:lnTo>
                  <a:lnTo>
                    <a:pt x="643" y="646"/>
                  </a:lnTo>
                  <a:lnTo>
                    <a:pt x="629" y="660"/>
                  </a:lnTo>
                  <a:lnTo>
                    <a:pt x="615" y="672"/>
                  </a:lnTo>
                  <a:lnTo>
                    <a:pt x="600" y="683"/>
                  </a:lnTo>
                  <a:lnTo>
                    <a:pt x="585" y="694"/>
                  </a:lnTo>
                  <a:lnTo>
                    <a:pt x="568" y="704"/>
                  </a:lnTo>
                  <a:lnTo>
                    <a:pt x="552" y="713"/>
                  </a:lnTo>
                  <a:lnTo>
                    <a:pt x="535" y="721"/>
                  </a:lnTo>
                  <a:lnTo>
                    <a:pt x="517" y="729"/>
                  </a:lnTo>
                  <a:lnTo>
                    <a:pt x="499" y="735"/>
                  </a:lnTo>
                  <a:lnTo>
                    <a:pt x="479" y="741"/>
                  </a:lnTo>
                  <a:lnTo>
                    <a:pt x="460" y="746"/>
                  </a:lnTo>
                  <a:lnTo>
                    <a:pt x="440" y="750"/>
                  </a:lnTo>
                  <a:lnTo>
                    <a:pt x="420" y="752"/>
                  </a:lnTo>
                  <a:lnTo>
                    <a:pt x="399" y="754"/>
                  </a:lnTo>
                  <a:lnTo>
                    <a:pt x="377" y="755"/>
                  </a:lnTo>
                  <a:lnTo>
                    <a:pt x="377" y="755"/>
                  </a:lnTo>
                  <a:lnTo>
                    <a:pt x="356" y="754"/>
                  </a:lnTo>
                  <a:lnTo>
                    <a:pt x="337" y="752"/>
                  </a:lnTo>
                  <a:lnTo>
                    <a:pt x="317" y="750"/>
                  </a:lnTo>
                  <a:lnTo>
                    <a:pt x="299" y="748"/>
                  </a:lnTo>
                  <a:lnTo>
                    <a:pt x="280" y="743"/>
                  </a:lnTo>
                  <a:lnTo>
                    <a:pt x="261" y="738"/>
                  </a:lnTo>
                  <a:lnTo>
                    <a:pt x="244" y="732"/>
                  </a:lnTo>
                  <a:lnTo>
                    <a:pt x="227" y="726"/>
                  </a:lnTo>
                  <a:lnTo>
                    <a:pt x="210" y="718"/>
                  </a:lnTo>
                  <a:lnTo>
                    <a:pt x="193" y="710"/>
                  </a:lnTo>
                  <a:lnTo>
                    <a:pt x="177" y="701"/>
                  </a:lnTo>
                  <a:lnTo>
                    <a:pt x="163" y="691"/>
                  </a:lnTo>
                  <a:lnTo>
                    <a:pt x="148" y="682"/>
                  </a:lnTo>
                  <a:lnTo>
                    <a:pt x="134" y="670"/>
                  </a:lnTo>
                  <a:lnTo>
                    <a:pt x="120" y="659"/>
                  </a:lnTo>
                  <a:lnTo>
                    <a:pt x="107" y="646"/>
                  </a:lnTo>
                  <a:lnTo>
                    <a:pt x="95" y="633"/>
                  </a:lnTo>
                  <a:lnTo>
                    <a:pt x="84" y="620"/>
                  </a:lnTo>
                  <a:lnTo>
                    <a:pt x="73" y="605"/>
                  </a:lnTo>
                  <a:lnTo>
                    <a:pt x="62" y="590"/>
                  </a:lnTo>
                  <a:lnTo>
                    <a:pt x="53" y="576"/>
                  </a:lnTo>
                  <a:lnTo>
                    <a:pt x="43" y="560"/>
                  </a:lnTo>
                  <a:lnTo>
                    <a:pt x="36" y="543"/>
                  </a:lnTo>
                  <a:lnTo>
                    <a:pt x="29" y="527"/>
                  </a:lnTo>
                  <a:lnTo>
                    <a:pt x="22" y="509"/>
                  </a:lnTo>
                  <a:lnTo>
                    <a:pt x="17" y="492"/>
                  </a:lnTo>
                  <a:lnTo>
                    <a:pt x="12" y="473"/>
                  </a:lnTo>
                  <a:lnTo>
                    <a:pt x="7" y="455"/>
                  </a:lnTo>
                  <a:lnTo>
                    <a:pt x="5" y="435"/>
                  </a:lnTo>
                  <a:lnTo>
                    <a:pt x="2" y="417"/>
                  </a:lnTo>
                  <a:lnTo>
                    <a:pt x="1" y="398"/>
                  </a:lnTo>
                  <a:lnTo>
                    <a:pt x="0" y="37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9"/>
            <p:cNvSpPr>
              <a:spLocks/>
            </p:cNvSpPr>
            <p:nvPr userDrawn="1"/>
          </p:nvSpPr>
          <p:spPr bwMode="auto">
            <a:xfrm>
              <a:off x="1646" y="2174"/>
              <a:ext cx="187" cy="131"/>
            </a:xfrm>
            <a:custGeom>
              <a:avLst/>
              <a:gdLst>
                <a:gd name="T0" fmla="*/ 562 w 562"/>
                <a:gd name="T1" fmla="*/ 393 h 393"/>
                <a:gd name="T2" fmla="*/ 216 w 562"/>
                <a:gd name="T3" fmla="*/ 0 h 393"/>
                <a:gd name="T4" fmla="*/ 0 w 562"/>
                <a:gd name="T5" fmla="*/ 0 h 393"/>
                <a:gd name="T6" fmla="*/ 342 w 562"/>
                <a:gd name="T7" fmla="*/ 393 h 393"/>
                <a:gd name="T8" fmla="*/ 562 w 562"/>
                <a:gd name="T9" fmla="*/ 393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2" h="393">
                  <a:moveTo>
                    <a:pt x="562" y="393"/>
                  </a:moveTo>
                  <a:lnTo>
                    <a:pt x="216" y="0"/>
                  </a:lnTo>
                  <a:lnTo>
                    <a:pt x="0" y="0"/>
                  </a:lnTo>
                  <a:lnTo>
                    <a:pt x="342" y="393"/>
                  </a:lnTo>
                  <a:lnTo>
                    <a:pt x="562" y="393"/>
                  </a:lnTo>
                  <a:close/>
                </a:path>
              </a:pathLst>
            </a:custGeom>
            <a:solidFill>
              <a:srgbClr val="201D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10"/>
            <p:cNvSpPr>
              <a:spLocks/>
            </p:cNvSpPr>
            <p:nvPr userDrawn="1"/>
          </p:nvSpPr>
          <p:spPr bwMode="auto">
            <a:xfrm>
              <a:off x="1579" y="1971"/>
              <a:ext cx="53" cy="334"/>
            </a:xfrm>
            <a:custGeom>
              <a:avLst/>
              <a:gdLst>
                <a:gd name="T0" fmla="*/ 0 w 161"/>
                <a:gd name="T1" fmla="*/ 0 h 1003"/>
                <a:gd name="T2" fmla="*/ 0 w 161"/>
                <a:gd name="T3" fmla="*/ 1003 h 1003"/>
                <a:gd name="T4" fmla="*/ 161 w 161"/>
                <a:gd name="T5" fmla="*/ 1003 h 1003"/>
                <a:gd name="T6" fmla="*/ 161 w 161"/>
                <a:gd name="T7" fmla="*/ 638 h 1003"/>
                <a:gd name="T8" fmla="*/ 161 w 161"/>
                <a:gd name="T9" fmla="*/ 639 h 1003"/>
                <a:gd name="T10" fmla="*/ 161 w 161"/>
                <a:gd name="T11" fmla="*/ 601 h 1003"/>
                <a:gd name="T12" fmla="*/ 161 w 161"/>
                <a:gd name="T13" fmla="*/ 601 h 1003"/>
                <a:gd name="T14" fmla="*/ 161 w 161"/>
                <a:gd name="T15" fmla="*/ 0 h 1003"/>
                <a:gd name="T16" fmla="*/ 0 w 161"/>
                <a:gd name="T17" fmla="*/ 0 h 10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1" h="1003">
                  <a:moveTo>
                    <a:pt x="0" y="0"/>
                  </a:moveTo>
                  <a:lnTo>
                    <a:pt x="0" y="1003"/>
                  </a:lnTo>
                  <a:lnTo>
                    <a:pt x="161" y="1003"/>
                  </a:lnTo>
                  <a:lnTo>
                    <a:pt x="161" y="638"/>
                  </a:lnTo>
                  <a:lnTo>
                    <a:pt x="161" y="639"/>
                  </a:lnTo>
                  <a:lnTo>
                    <a:pt x="161" y="601"/>
                  </a:lnTo>
                  <a:lnTo>
                    <a:pt x="161" y="601"/>
                  </a:lnTo>
                  <a:lnTo>
                    <a:pt x="16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01D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11"/>
            <p:cNvSpPr>
              <a:spLocks/>
            </p:cNvSpPr>
            <p:nvPr userDrawn="1"/>
          </p:nvSpPr>
          <p:spPr bwMode="auto">
            <a:xfrm>
              <a:off x="1908" y="2055"/>
              <a:ext cx="218" cy="251"/>
            </a:xfrm>
            <a:custGeom>
              <a:avLst/>
              <a:gdLst>
                <a:gd name="T0" fmla="*/ 0 w 655"/>
                <a:gd name="T1" fmla="*/ 357 h 755"/>
                <a:gd name="T2" fmla="*/ 7 w 655"/>
                <a:gd name="T3" fmla="*/ 300 h 755"/>
                <a:gd name="T4" fmla="*/ 22 w 655"/>
                <a:gd name="T5" fmla="*/ 245 h 755"/>
                <a:gd name="T6" fmla="*/ 44 w 655"/>
                <a:gd name="T7" fmla="*/ 195 h 755"/>
                <a:gd name="T8" fmla="*/ 72 w 655"/>
                <a:gd name="T9" fmla="*/ 149 h 755"/>
                <a:gd name="T10" fmla="*/ 107 w 655"/>
                <a:gd name="T11" fmla="*/ 109 h 755"/>
                <a:gd name="T12" fmla="*/ 147 w 655"/>
                <a:gd name="T13" fmla="*/ 73 h 755"/>
                <a:gd name="T14" fmla="*/ 193 w 655"/>
                <a:gd name="T15" fmla="*/ 44 h 755"/>
                <a:gd name="T16" fmla="*/ 243 w 655"/>
                <a:gd name="T17" fmla="*/ 22 h 755"/>
                <a:gd name="T18" fmla="*/ 298 w 655"/>
                <a:gd name="T19" fmla="*/ 7 h 755"/>
                <a:gd name="T20" fmla="*/ 357 w 655"/>
                <a:gd name="T21" fmla="*/ 0 h 755"/>
                <a:gd name="T22" fmla="*/ 398 w 655"/>
                <a:gd name="T23" fmla="*/ 0 h 755"/>
                <a:gd name="T24" fmla="*/ 460 w 655"/>
                <a:gd name="T25" fmla="*/ 9 h 755"/>
                <a:gd name="T26" fmla="*/ 516 w 655"/>
                <a:gd name="T27" fmla="*/ 26 h 755"/>
                <a:gd name="T28" fmla="*/ 568 w 655"/>
                <a:gd name="T29" fmla="*/ 51 h 755"/>
                <a:gd name="T30" fmla="*/ 615 w 655"/>
                <a:gd name="T31" fmla="*/ 83 h 755"/>
                <a:gd name="T32" fmla="*/ 655 w 655"/>
                <a:gd name="T33" fmla="*/ 121 h 755"/>
                <a:gd name="T34" fmla="*/ 531 w 655"/>
                <a:gd name="T35" fmla="*/ 218 h 755"/>
                <a:gd name="T36" fmla="*/ 476 w 655"/>
                <a:gd name="T37" fmla="*/ 178 h 755"/>
                <a:gd name="T38" fmla="*/ 430 w 655"/>
                <a:gd name="T39" fmla="*/ 162 h 755"/>
                <a:gd name="T40" fmla="*/ 391 w 655"/>
                <a:gd name="T41" fmla="*/ 156 h 755"/>
                <a:gd name="T42" fmla="*/ 354 w 655"/>
                <a:gd name="T43" fmla="*/ 157 h 755"/>
                <a:gd name="T44" fmla="*/ 291 w 655"/>
                <a:gd name="T45" fmla="*/ 173 h 755"/>
                <a:gd name="T46" fmla="*/ 238 w 655"/>
                <a:gd name="T47" fmla="*/ 205 h 755"/>
                <a:gd name="T48" fmla="*/ 198 w 655"/>
                <a:gd name="T49" fmla="*/ 251 h 755"/>
                <a:gd name="T50" fmla="*/ 174 w 655"/>
                <a:gd name="T51" fmla="*/ 310 h 755"/>
                <a:gd name="T52" fmla="*/ 164 w 655"/>
                <a:gd name="T53" fmla="*/ 377 h 755"/>
                <a:gd name="T54" fmla="*/ 169 w 655"/>
                <a:gd name="T55" fmla="*/ 423 h 755"/>
                <a:gd name="T56" fmla="*/ 188 w 655"/>
                <a:gd name="T57" fmla="*/ 485 h 755"/>
                <a:gd name="T58" fmla="*/ 224 w 655"/>
                <a:gd name="T59" fmla="*/ 535 h 755"/>
                <a:gd name="T60" fmla="*/ 273 w 655"/>
                <a:gd name="T61" fmla="*/ 572 h 755"/>
                <a:gd name="T62" fmla="*/ 332 w 655"/>
                <a:gd name="T63" fmla="*/ 594 h 755"/>
                <a:gd name="T64" fmla="*/ 376 w 655"/>
                <a:gd name="T65" fmla="*/ 598 h 755"/>
                <a:gd name="T66" fmla="*/ 417 w 655"/>
                <a:gd name="T67" fmla="*/ 595 h 755"/>
                <a:gd name="T68" fmla="*/ 453 w 655"/>
                <a:gd name="T69" fmla="*/ 585 h 755"/>
                <a:gd name="T70" fmla="*/ 514 w 655"/>
                <a:gd name="T71" fmla="*/ 551 h 755"/>
                <a:gd name="T72" fmla="*/ 655 w 655"/>
                <a:gd name="T73" fmla="*/ 633 h 755"/>
                <a:gd name="T74" fmla="*/ 629 w 655"/>
                <a:gd name="T75" fmla="*/ 660 h 755"/>
                <a:gd name="T76" fmla="*/ 584 w 655"/>
                <a:gd name="T77" fmla="*/ 694 h 755"/>
                <a:gd name="T78" fmla="*/ 534 w 655"/>
                <a:gd name="T79" fmla="*/ 721 h 755"/>
                <a:gd name="T80" fmla="*/ 480 w 655"/>
                <a:gd name="T81" fmla="*/ 741 h 755"/>
                <a:gd name="T82" fmla="*/ 419 w 655"/>
                <a:gd name="T83" fmla="*/ 752 h 755"/>
                <a:gd name="T84" fmla="*/ 376 w 655"/>
                <a:gd name="T85" fmla="*/ 755 h 755"/>
                <a:gd name="T86" fmla="*/ 318 w 655"/>
                <a:gd name="T87" fmla="*/ 750 h 755"/>
                <a:gd name="T88" fmla="*/ 262 w 655"/>
                <a:gd name="T89" fmla="*/ 738 h 755"/>
                <a:gd name="T90" fmla="*/ 209 w 655"/>
                <a:gd name="T91" fmla="*/ 718 h 755"/>
                <a:gd name="T92" fmla="*/ 162 w 655"/>
                <a:gd name="T93" fmla="*/ 691 h 755"/>
                <a:gd name="T94" fmla="*/ 120 w 655"/>
                <a:gd name="T95" fmla="*/ 659 h 755"/>
                <a:gd name="T96" fmla="*/ 83 w 655"/>
                <a:gd name="T97" fmla="*/ 620 h 755"/>
                <a:gd name="T98" fmla="*/ 52 w 655"/>
                <a:gd name="T99" fmla="*/ 576 h 755"/>
                <a:gd name="T100" fmla="*/ 28 w 655"/>
                <a:gd name="T101" fmla="*/ 527 h 755"/>
                <a:gd name="T102" fmla="*/ 11 w 655"/>
                <a:gd name="T103" fmla="*/ 473 h 755"/>
                <a:gd name="T104" fmla="*/ 1 w 655"/>
                <a:gd name="T105" fmla="*/ 417 h 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655" h="755">
                  <a:moveTo>
                    <a:pt x="0" y="377"/>
                  </a:moveTo>
                  <a:lnTo>
                    <a:pt x="0" y="377"/>
                  </a:lnTo>
                  <a:lnTo>
                    <a:pt x="0" y="357"/>
                  </a:lnTo>
                  <a:lnTo>
                    <a:pt x="1" y="338"/>
                  </a:lnTo>
                  <a:lnTo>
                    <a:pt x="3" y="318"/>
                  </a:lnTo>
                  <a:lnTo>
                    <a:pt x="7" y="300"/>
                  </a:lnTo>
                  <a:lnTo>
                    <a:pt x="11" y="282"/>
                  </a:lnTo>
                  <a:lnTo>
                    <a:pt x="16" y="264"/>
                  </a:lnTo>
                  <a:lnTo>
                    <a:pt x="22" y="245"/>
                  </a:lnTo>
                  <a:lnTo>
                    <a:pt x="28" y="228"/>
                  </a:lnTo>
                  <a:lnTo>
                    <a:pt x="35" y="211"/>
                  </a:lnTo>
                  <a:lnTo>
                    <a:pt x="44" y="195"/>
                  </a:lnTo>
                  <a:lnTo>
                    <a:pt x="52" y="179"/>
                  </a:lnTo>
                  <a:lnTo>
                    <a:pt x="62" y="164"/>
                  </a:lnTo>
                  <a:lnTo>
                    <a:pt x="72" y="149"/>
                  </a:lnTo>
                  <a:lnTo>
                    <a:pt x="83" y="136"/>
                  </a:lnTo>
                  <a:lnTo>
                    <a:pt x="95" y="122"/>
                  </a:lnTo>
                  <a:lnTo>
                    <a:pt x="107" y="109"/>
                  </a:lnTo>
                  <a:lnTo>
                    <a:pt x="120" y="96"/>
                  </a:lnTo>
                  <a:lnTo>
                    <a:pt x="134" y="84"/>
                  </a:lnTo>
                  <a:lnTo>
                    <a:pt x="147" y="73"/>
                  </a:lnTo>
                  <a:lnTo>
                    <a:pt x="162" y="64"/>
                  </a:lnTo>
                  <a:lnTo>
                    <a:pt x="178" y="54"/>
                  </a:lnTo>
                  <a:lnTo>
                    <a:pt x="193" y="44"/>
                  </a:lnTo>
                  <a:lnTo>
                    <a:pt x="209" y="37"/>
                  </a:lnTo>
                  <a:lnTo>
                    <a:pt x="226" y="29"/>
                  </a:lnTo>
                  <a:lnTo>
                    <a:pt x="243" y="22"/>
                  </a:lnTo>
                  <a:lnTo>
                    <a:pt x="262" y="16"/>
                  </a:lnTo>
                  <a:lnTo>
                    <a:pt x="280" y="11"/>
                  </a:lnTo>
                  <a:lnTo>
                    <a:pt x="298" y="7"/>
                  </a:lnTo>
                  <a:lnTo>
                    <a:pt x="318" y="4"/>
                  </a:lnTo>
                  <a:lnTo>
                    <a:pt x="337" y="1"/>
                  </a:lnTo>
                  <a:lnTo>
                    <a:pt x="357" y="0"/>
                  </a:lnTo>
                  <a:lnTo>
                    <a:pt x="376" y="0"/>
                  </a:lnTo>
                  <a:lnTo>
                    <a:pt x="376" y="0"/>
                  </a:lnTo>
                  <a:lnTo>
                    <a:pt x="398" y="0"/>
                  </a:lnTo>
                  <a:lnTo>
                    <a:pt x="419" y="3"/>
                  </a:lnTo>
                  <a:lnTo>
                    <a:pt x="439" y="5"/>
                  </a:lnTo>
                  <a:lnTo>
                    <a:pt x="460" y="9"/>
                  </a:lnTo>
                  <a:lnTo>
                    <a:pt x="480" y="14"/>
                  </a:lnTo>
                  <a:lnTo>
                    <a:pt x="498" y="20"/>
                  </a:lnTo>
                  <a:lnTo>
                    <a:pt x="516" y="26"/>
                  </a:lnTo>
                  <a:lnTo>
                    <a:pt x="534" y="33"/>
                  </a:lnTo>
                  <a:lnTo>
                    <a:pt x="551" y="42"/>
                  </a:lnTo>
                  <a:lnTo>
                    <a:pt x="568" y="51"/>
                  </a:lnTo>
                  <a:lnTo>
                    <a:pt x="584" y="61"/>
                  </a:lnTo>
                  <a:lnTo>
                    <a:pt x="600" y="72"/>
                  </a:lnTo>
                  <a:lnTo>
                    <a:pt x="615" y="83"/>
                  </a:lnTo>
                  <a:lnTo>
                    <a:pt x="629" y="95"/>
                  </a:lnTo>
                  <a:lnTo>
                    <a:pt x="643" y="107"/>
                  </a:lnTo>
                  <a:lnTo>
                    <a:pt x="655" y="121"/>
                  </a:lnTo>
                  <a:lnTo>
                    <a:pt x="545" y="234"/>
                  </a:lnTo>
                  <a:lnTo>
                    <a:pt x="545" y="234"/>
                  </a:lnTo>
                  <a:lnTo>
                    <a:pt x="531" y="218"/>
                  </a:lnTo>
                  <a:lnTo>
                    <a:pt x="514" y="204"/>
                  </a:lnTo>
                  <a:lnTo>
                    <a:pt x="495" y="190"/>
                  </a:lnTo>
                  <a:lnTo>
                    <a:pt x="476" y="178"/>
                  </a:lnTo>
                  <a:lnTo>
                    <a:pt x="453" y="170"/>
                  </a:lnTo>
                  <a:lnTo>
                    <a:pt x="442" y="166"/>
                  </a:lnTo>
                  <a:lnTo>
                    <a:pt x="430" y="162"/>
                  </a:lnTo>
                  <a:lnTo>
                    <a:pt x="417" y="160"/>
                  </a:lnTo>
                  <a:lnTo>
                    <a:pt x="404" y="157"/>
                  </a:lnTo>
                  <a:lnTo>
                    <a:pt x="391" y="156"/>
                  </a:lnTo>
                  <a:lnTo>
                    <a:pt x="376" y="156"/>
                  </a:lnTo>
                  <a:lnTo>
                    <a:pt x="376" y="156"/>
                  </a:lnTo>
                  <a:lnTo>
                    <a:pt x="354" y="157"/>
                  </a:lnTo>
                  <a:lnTo>
                    <a:pt x="332" y="161"/>
                  </a:lnTo>
                  <a:lnTo>
                    <a:pt x="310" y="166"/>
                  </a:lnTo>
                  <a:lnTo>
                    <a:pt x="291" y="173"/>
                  </a:lnTo>
                  <a:lnTo>
                    <a:pt x="273" y="182"/>
                  </a:lnTo>
                  <a:lnTo>
                    <a:pt x="254" y="193"/>
                  </a:lnTo>
                  <a:lnTo>
                    <a:pt x="238" y="205"/>
                  </a:lnTo>
                  <a:lnTo>
                    <a:pt x="224" y="220"/>
                  </a:lnTo>
                  <a:lnTo>
                    <a:pt x="210" y="234"/>
                  </a:lnTo>
                  <a:lnTo>
                    <a:pt x="198" y="251"/>
                  </a:lnTo>
                  <a:lnTo>
                    <a:pt x="188" y="270"/>
                  </a:lnTo>
                  <a:lnTo>
                    <a:pt x="180" y="289"/>
                  </a:lnTo>
                  <a:lnTo>
                    <a:pt x="174" y="310"/>
                  </a:lnTo>
                  <a:lnTo>
                    <a:pt x="169" y="332"/>
                  </a:lnTo>
                  <a:lnTo>
                    <a:pt x="165" y="354"/>
                  </a:lnTo>
                  <a:lnTo>
                    <a:pt x="164" y="377"/>
                  </a:lnTo>
                  <a:lnTo>
                    <a:pt x="164" y="377"/>
                  </a:lnTo>
                  <a:lnTo>
                    <a:pt x="165" y="401"/>
                  </a:lnTo>
                  <a:lnTo>
                    <a:pt x="169" y="423"/>
                  </a:lnTo>
                  <a:lnTo>
                    <a:pt x="174" y="445"/>
                  </a:lnTo>
                  <a:lnTo>
                    <a:pt x="180" y="466"/>
                  </a:lnTo>
                  <a:lnTo>
                    <a:pt x="188" y="485"/>
                  </a:lnTo>
                  <a:lnTo>
                    <a:pt x="198" y="502"/>
                  </a:lnTo>
                  <a:lnTo>
                    <a:pt x="210" y="520"/>
                  </a:lnTo>
                  <a:lnTo>
                    <a:pt x="224" y="535"/>
                  </a:lnTo>
                  <a:lnTo>
                    <a:pt x="238" y="549"/>
                  </a:lnTo>
                  <a:lnTo>
                    <a:pt x="254" y="562"/>
                  </a:lnTo>
                  <a:lnTo>
                    <a:pt x="273" y="572"/>
                  </a:lnTo>
                  <a:lnTo>
                    <a:pt x="291" y="582"/>
                  </a:lnTo>
                  <a:lnTo>
                    <a:pt x="310" y="589"/>
                  </a:lnTo>
                  <a:lnTo>
                    <a:pt x="332" y="594"/>
                  </a:lnTo>
                  <a:lnTo>
                    <a:pt x="354" y="598"/>
                  </a:lnTo>
                  <a:lnTo>
                    <a:pt x="376" y="598"/>
                  </a:lnTo>
                  <a:lnTo>
                    <a:pt x="376" y="598"/>
                  </a:lnTo>
                  <a:lnTo>
                    <a:pt x="391" y="598"/>
                  </a:lnTo>
                  <a:lnTo>
                    <a:pt x="404" y="596"/>
                  </a:lnTo>
                  <a:lnTo>
                    <a:pt x="417" y="595"/>
                  </a:lnTo>
                  <a:lnTo>
                    <a:pt x="430" y="593"/>
                  </a:lnTo>
                  <a:lnTo>
                    <a:pt x="442" y="589"/>
                  </a:lnTo>
                  <a:lnTo>
                    <a:pt x="453" y="585"/>
                  </a:lnTo>
                  <a:lnTo>
                    <a:pt x="476" y="576"/>
                  </a:lnTo>
                  <a:lnTo>
                    <a:pt x="495" y="565"/>
                  </a:lnTo>
                  <a:lnTo>
                    <a:pt x="514" y="551"/>
                  </a:lnTo>
                  <a:lnTo>
                    <a:pt x="531" y="537"/>
                  </a:lnTo>
                  <a:lnTo>
                    <a:pt x="545" y="521"/>
                  </a:lnTo>
                  <a:lnTo>
                    <a:pt x="655" y="633"/>
                  </a:lnTo>
                  <a:lnTo>
                    <a:pt x="655" y="633"/>
                  </a:lnTo>
                  <a:lnTo>
                    <a:pt x="643" y="646"/>
                  </a:lnTo>
                  <a:lnTo>
                    <a:pt x="629" y="660"/>
                  </a:lnTo>
                  <a:lnTo>
                    <a:pt x="615" y="672"/>
                  </a:lnTo>
                  <a:lnTo>
                    <a:pt x="600" y="683"/>
                  </a:lnTo>
                  <a:lnTo>
                    <a:pt x="584" y="694"/>
                  </a:lnTo>
                  <a:lnTo>
                    <a:pt x="568" y="704"/>
                  </a:lnTo>
                  <a:lnTo>
                    <a:pt x="551" y="713"/>
                  </a:lnTo>
                  <a:lnTo>
                    <a:pt x="534" y="721"/>
                  </a:lnTo>
                  <a:lnTo>
                    <a:pt x="516" y="729"/>
                  </a:lnTo>
                  <a:lnTo>
                    <a:pt x="498" y="735"/>
                  </a:lnTo>
                  <a:lnTo>
                    <a:pt x="480" y="741"/>
                  </a:lnTo>
                  <a:lnTo>
                    <a:pt x="460" y="746"/>
                  </a:lnTo>
                  <a:lnTo>
                    <a:pt x="439" y="750"/>
                  </a:lnTo>
                  <a:lnTo>
                    <a:pt x="419" y="752"/>
                  </a:lnTo>
                  <a:lnTo>
                    <a:pt x="398" y="754"/>
                  </a:lnTo>
                  <a:lnTo>
                    <a:pt x="376" y="755"/>
                  </a:lnTo>
                  <a:lnTo>
                    <a:pt x="376" y="755"/>
                  </a:lnTo>
                  <a:lnTo>
                    <a:pt x="357" y="754"/>
                  </a:lnTo>
                  <a:lnTo>
                    <a:pt x="337" y="752"/>
                  </a:lnTo>
                  <a:lnTo>
                    <a:pt x="318" y="750"/>
                  </a:lnTo>
                  <a:lnTo>
                    <a:pt x="298" y="748"/>
                  </a:lnTo>
                  <a:lnTo>
                    <a:pt x="280" y="743"/>
                  </a:lnTo>
                  <a:lnTo>
                    <a:pt x="262" y="738"/>
                  </a:lnTo>
                  <a:lnTo>
                    <a:pt x="243" y="732"/>
                  </a:lnTo>
                  <a:lnTo>
                    <a:pt x="226" y="726"/>
                  </a:lnTo>
                  <a:lnTo>
                    <a:pt x="209" y="718"/>
                  </a:lnTo>
                  <a:lnTo>
                    <a:pt x="193" y="710"/>
                  </a:lnTo>
                  <a:lnTo>
                    <a:pt x="178" y="701"/>
                  </a:lnTo>
                  <a:lnTo>
                    <a:pt x="162" y="691"/>
                  </a:lnTo>
                  <a:lnTo>
                    <a:pt x="147" y="682"/>
                  </a:lnTo>
                  <a:lnTo>
                    <a:pt x="134" y="670"/>
                  </a:lnTo>
                  <a:lnTo>
                    <a:pt x="120" y="659"/>
                  </a:lnTo>
                  <a:lnTo>
                    <a:pt x="107" y="646"/>
                  </a:lnTo>
                  <a:lnTo>
                    <a:pt x="95" y="633"/>
                  </a:lnTo>
                  <a:lnTo>
                    <a:pt x="83" y="620"/>
                  </a:lnTo>
                  <a:lnTo>
                    <a:pt x="72" y="605"/>
                  </a:lnTo>
                  <a:lnTo>
                    <a:pt x="62" y="590"/>
                  </a:lnTo>
                  <a:lnTo>
                    <a:pt x="52" y="576"/>
                  </a:lnTo>
                  <a:lnTo>
                    <a:pt x="44" y="560"/>
                  </a:lnTo>
                  <a:lnTo>
                    <a:pt x="35" y="543"/>
                  </a:lnTo>
                  <a:lnTo>
                    <a:pt x="28" y="527"/>
                  </a:lnTo>
                  <a:lnTo>
                    <a:pt x="22" y="509"/>
                  </a:lnTo>
                  <a:lnTo>
                    <a:pt x="16" y="492"/>
                  </a:lnTo>
                  <a:lnTo>
                    <a:pt x="11" y="473"/>
                  </a:lnTo>
                  <a:lnTo>
                    <a:pt x="7" y="455"/>
                  </a:lnTo>
                  <a:lnTo>
                    <a:pt x="3" y="435"/>
                  </a:lnTo>
                  <a:lnTo>
                    <a:pt x="1" y="417"/>
                  </a:lnTo>
                  <a:lnTo>
                    <a:pt x="0" y="398"/>
                  </a:lnTo>
                  <a:lnTo>
                    <a:pt x="0" y="377"/>
                  </a:lnTo>
                  <a:close/>
                </a:path>
              </a:pathLst>
            </a:custGeom>
            <a:solidFill>
              <a:srgbClr val="201D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2"/>
            <p:cNvSpPr>
              <a:spLocks/>
            </p:cNvSpPr>
            <p:nvPr userDrawn="1"/>
          </p:nvSpPr>
          <p:spPr bwMode="auto">
            <a:xfrm>
              <a:off x="1908" y="2055"/>
              <a:ext cx="218" cy="251"/>
            </a:xfrm>
            <a:custGeom>
              <a:avLst/>
              <a:gdLst>
                <a:gd name="T0" fmla="*/ 0 w 655"/>
                <a:gd name="T1" fmla="*/ 357 h 755"/>
                <a:gd name="T2" fmla="*/ 7 w 655"/>
                <a:gd name="T3" fmla="*/ 300 h 755"/>
                <a:gd name="T4" fmla="*/ 22 w 655"/>
                <a:gd name="T5" fmla="*/ 245 h 755"/>
                <a:gd name="T6" fmla="*/ 44 w 655"/>
                <a:gd name="T7" fmla="*/ 195 h 755"/>
                <a:gd name="T8" fmla="*/ 72 w 655"/>
                <a:gd name="T9" fmla="*/ 149 h 755"/>
                <a:gd name="T10" fmla="*/ 107 w 655"/>
                <a:gd name="T11" fmla="*/ 109 h 755"/>
                <a:gd name="T12" fmla="*/ 147 w 655"/>
                <a:gd name="T13" fmla="*/ 73 h 755"/>
                <a:gd name="T14" fmla="*/ 193 w 655"/>
                <a:gd name="T15" fmla="*/ 44 h 755"/>
                <a:gd name="T16" fmla="*/ 243 w 655"/>
                <a:gd name="T17" fmla="*/ 22 h 755"/>
                <a:gd name="T18" fmla="*/ 298 w 655"/>
                <a:gd name="T19" fmla="*/ 7 h 755"/>
                <a:gd name="T20" fmla="*/ 357 w 655"/>
                <a:gd name="T21" fmla="*/ 0 h 755"/>
                <a:gd name="T22" fmla="*/ 398 w 655"/>
                <a:gd name="T23" fmla="*/ 0 h 755"/>
                <a:gd name="T24" fmla="*/ 460 w 655"/>
                <a:gd name="T25" fmla="*/ 9 h 755"/>
                <a:gd name="T26" fmla="*/ 516 w 655"/>
                <a:gd name="T27" fmla="*/ 26 h 755"/>
                <a:gd name="T28" fmla="*/ 568 w 655"/>
                <a:gd name="T29" fmla="*/ 51 h 755"/>
                <a:gd name="T30" fmla="*/ 615 w 655"/>
                <a:gd name="T31" fmla="*/ 83 h 755"/>
                <a:gd name="T32" fmla="*/ 655 w 655"/>
                <a:gd name="T33" fmla="*/ 121 h 755"/>
                <a:gd name="T34" fmla="*/ 531 w 655"/>
                <a:gd name="T35" fmla="*/ 218 h 755"/>
                <a:gd name="T36" fmla="*/ 476 w 655"/>
                <a:gd name="T37" fmla="*/ 178 h 755"/>
                <a:gd name="T38" fmla="*/ 430 w 655"/>
                <a:gd name="T39" fmla="*/ 162 h 755"/>
                <a:gd name="T40" fmla="*/ 391 w 655"/>
                <a:gd name="T41" fmla="*/ 156 h 755"/>
                <a:gd name="T42" fmla="*/ 354 w 655"/>
                <a:gd name="T43" fmla="*/ 157 h 755"/>
                <a:gd name="T44" fmla="*/ 291 w 655"/>
                <a:gd name="T45" fmla="*/ 173 h 755"/>
                <a:gd name="T46" fmla="*/ 238 w 655"/>
                <a:gd name="T47" fmla="*/ 205 h 755"/>
                <a:gd name="T48" fmla="*/ 198 w 655"/>
                <a:gd name="T49" fmla="*/ 251 h 755"/>
                <a:gd name="T50" fmla="*/ 174 w 655"/>
                <a:gd name="T51" fmla="*/ 310 h 755"/>
                <a:gd name="T52" fmla="*/ 164 w 655"/>
                <a:gd name="T53" fmla="*/ 377 h 755"/>
                <a:gd name="T54" fmla="*/ 169 w 655"/>
                <a:gd name="T55" fmla="*/ 423 h 755"/>
                <a:gd name="T56" fmla="*/ 188 w 655"/>
                <a:gd name="T57" fmla="*/ 485 h 755"/>
                <a:gd name="T58" fmla="*/ 224 w 655"/>
                <a:gd name="T59" fmla="*/ 535 h 755"/>
                <a:gd name="T60" fmla="*/ 273 w 655"/>
                <a:gd name="T61" fmla="*/ 572 h 755"/>
                <a:gd name="T62" fmla="*/ 332 w 655"/>
                <a:gd name="T63" fmla="*/ 594 h 755"/>
                <a:gd name="T64" fmla="*/ 376 w 655"/>
                <a:gd name="T65" fmla="*/ 598 h 755"/>
                <a:gd name="T66" fmla="*/ 417 w 655"/>
                <a:gd name="T67" fmla="*/ 595 h 755"/>
                <a:gd name="T68" fmla="*/ 453 w 655"/>
                <a:gd name="T69" fmla="*/ 585 h 755"/>
                <a:gd name="T70" fmla="*/ 514 w 655"/>
                <a:gd name="T71" fmla="*/ 551 h 755"/>
                <a:gd name="T72" fmla="*/ 655 w 655"/>
                <a:gd name="T73" fmla="*/ 633 h 755"/>
                <a:gd name="T74" fmla="*/ 629 w 655"/>
                <a:gd name="T75" fmla="*/ 660 h 755"/>
                <a:gd name="T76" fmla="*/ 584 w 655"/>
                <a:gd name="T77" fmla="*/ 694 h 755"/>
                <a:gd name="T78" fmla="*/ 534 w 655"/>
                <a:gd name="T79" fmla="*/ 721 h 755"/>
                <a:gd name="T80" fmla="*/ 480 w 655"/>
                <a:gd name="T81" fmla="*/ 741 h 755"/>
                <a:gd name="T82" fmla="*/ 419 w 655"/>
                <a:gd name="T83" fmla="*/ 752 h 755"/>
                <a:gd name="T84" fmla="*/ 376 w 655"/>
                <a:gd name="T85" fmla="*/ 755 h 755"/>
                <a:gd name="T86" fmla="*/ 318 w 655"/>
                <a:gd name="T87" fmla="*/ 750 h 755"/>
                <a:gd name="T88" fmla="*/ 262 w 655"/>
                <a:gd name="T89" fmla="*/ 738 h 755"/>
                <a:gd name="T90" fmla="*/ 209 w 655"/>
                <a:gd name="T91" fmla="*/ 718 h 755"/>
                <a:gd name="T92" fmla="*/ 162 w 655"/>
                <a:gd name="T93" fmla="*/ 691 h 755"/>
                <a:gd name="T94" fmla="*/ 120 w 655"/>
                <a:gd name="T95" fmla="*/ 659 h 755"/>
                <a:gd name="T96" fmla="*/ 83 w 655"/>
                <a:gd name="T97" fmla="*/ 620 h 755"/>
                <a:gd name="T98" fmla="*/ 52 w 655"/>
                <a:gd name="T99" fmla="*/ 576 h 755"/>
                <a:gd name="T100" fmla="*/ 28 w 655"/>
                <a:gd name="T101" fmla="*/ 527 h 755"/>
                <a:gd name="T102" fmla="*/ 11 w 655"/>
                <a:gd name="T103" fmla="*/ 473 h 755"/>
                <a:gd name="T104" fmla="*/ 1 w 655"/>
                <a:gd name="T105" fmla="*/ 417 h 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655" h="755">
                  <a:moveTo>
                    <a:pt x="0" y="377"/>
                  </a:moveTo>
                  <a:lnTo>
                    <a:pt x="0" y="377"/>
                  </a:lnTo>
                  <a:lnTo>
                    <a:pt x="0" y="357"/>
                  </a:lnTo>
                  <a:lnTo>
                    <a:pt x="1" y="338"/>
                  </a:lnTo>
                  <a:lnTo>
                    <a:pt x="3" y="318"/>
                  </a:lnTo>
                  <a:lnTo>
                    <a:pt x="7" y="300"/>
                  </a:lnTo>
                  <a:lnTo>
                    <a:pt x="11" y="282"/>
                  </a:lnTo>
                  <a:lnTo>
                    <a:pt x="16" y="264"/>
                  </a:lnTo>
                  <a:lnTo>
                    <a:pt x="22" y="245"/>
                  </a:lnTo>
                  <a:lnTo>
                    <a:pt x="28" y="228"/>
                  </a:lnTo>
                  <a:lnTo>
                    <a:pt x="35" y="211"/>
                  </a:lnTo>
                  <a:lnTo>
                    <a:pt x="44" y="195"/>
                  </a:lnTo>
                  <a:lnTo>
                    <a:pt x="52" y="179"/>
                  </a:lnTo>
                  <a:lnTo>
                    <a:pt x="62" y="164"/>
                  </a:lnTo>
                  <a:lnTo>
                    <a:pt x="72" y="149"/>
                  </a:lnTo>
                  <a:lnTo>
                    <a:pt x="83" y="136"/>
                  </a:lnTo>
                  <a:lnTo>
                    <a:pt x="95" y="122"/>
                  </a:lnTo>
                  <a:lnTo>
                    <a:pt x="107" y="109"/>
                  </a:lnTo>
                  <a:lnTo>
                    <a:pt x="120" y="96"/>
                  </a:lnTo>
                  <a:lnTo>
                    <a:pt x="134" y="84"/>
                  </a:lnTo>
                  <a:lnTo>
                    <a:pt x="147" y="73"/>
                  </a:lnTo>
                  <a:lnTo>
                    <a:pt x="162" y="64"/>
                  </a:lnTo>
                  <a:lnTo>
                    <a:pt x="178" y="54"/>
                  </a:lnTo>
                  <a:lnTo>
                    <a:pt x="193" y="44"/>
                  </a:lnTo>
                  <a:lnTo>
                    <a:pt x="209" y="37"/>
                  </a:lnTo>
                  <a:lnTo>
                    <a:pt x="226" y="29"/>
                  </a:lnTo>
                  <a:lnTo>
                    <a:pt x="243" y="22"/>
                  </a:lnTo>
                  <a:lnTo>
                    <a:pt x="262" y="16"/>
                  </a:lnTo>
                  <a:lnTo>
                    <a:pt x="280" y="11"/>
                  </a:lnTo>
                  <a:lnTo>
                    <a:pt x="298" y="7"/>
                  </a:lnTo>
                  <a:lnTo>
                    <a:pt x="318" y="4"/>
                  </a:lnTo>
                  <a:lnTo>
                    <a:pt x="337" y="1"/>
                  </a:lnTo>
                  <a:lnTo>
                    <a:pt x="357" y="0"/>
                  </a:lnTo>
                  <a:lnTo>
                    <a:pt x="376" y="0"/>
                  </a:lnTo>
                  <a:lnTo>
                    <a:pt x="376" y="0"/>
                  </a:lnTo>
                  <a:lnTo>
                    <a:pt x="398" y="0"/>
                  </a:lnTo>
                  <a:lnTo>
                    <a:pt x="419" y="3"/>
                  </a:lnTo>
                  <a:lnTo>
                    <a:pt x="439" y="5"/>
                  </a:lnTo>
                  <a:lnTo>
                    <a:pt x="460" y="9"/>
                  </a:lnTo>
                  <a:lnTo>
                    <a:pt x="480" y="14"/>
                  </a:lnTo>
                  <a:lnTo>
                    <a:pt x="498" y="20"/>
                  </a:lnTo>
                  <a:lnTo>
                    <a:pt x="516" y="26"/>
                  </a:lnTo>
                  <a:lnTo>
                    <a:pt x="534" y="33"/>
                  </a:lnTo>
                  <a:lnTo>
                    <a:pt x="551" y="42"/>
                  </a:lnTo>
                  <a:lnTo>
                    <a:pt x="568" y="51"/>
                  </a:lnTo>
                  <a:lnTo>
                    <a:pt x="584" y="61"/>
                  </a:lnTo>
                  <a:lnTo>
                    <a:pt x="600" y="72"/>
                  </a:lnTo>
                  <a:lnTo>
                    <a:pt x="615" y="83"/>
                  </a:lnTo>
                  <a:lnTo>
                    <a:pt x="629" y="95"/>
                  </a:lnTo>
                  <a:lnTo>
                    <a:pt x="643" y="107"/>
                  </a:lnTo>
                  <a:lnTo>
                    <a:pt x="655" y="121"/>
                  </a:lnTo>
                  <a:lnTo>
                    <a:pt x="545" y="234"/>
                  </a:lnTo>
                  <a:lnTo>
                    <a:pt x="545" y="234"/>
                  </a:lnTo>
                  <a:lnTo>
                    <a:pt x="531" y="218"/>
                  </a:lnTo>
                  <a:lnTo>
                    <a:pt x="514" y="204"/>
                  </a:lnTo>
                  <a:lnTo>
                    <a:pt x="495" y="190"/>
                  </a:lnTo>
                  <a:lnTo>
                    <a:pt x="476" y="178"/>
                  </a:lnTo>
                  <a:lnTo>
                    <a:pt x="453" y="170"/>
                  </a:lnTo>
                  <a:lnTo>
                    <a:pt x="442" y="166"/>
                  </a:lnTo>
                  <a:lnTo>
                    <a:pt x="430" y="162"/>
                  </a:lnTo>
                  <a:lnTo>
                    <a:pt x="417" y="160"/>
                  </a:lnTo>
                  <a:lnTo>
                    <a:pt x="404" y="157"/>
                  </a:lnTo>
                  <a:lnTo>
                    <a:pt x="391" y="156"/>
                  </a:lnTo>
                  <a:lnTo>
                    <a:pt x="376" y="156"/>
                  </a:lnTo>
                  <a:lnTo>
                    <a:pt x="376" y="156"/>
                  </a:lnTo>
                  <a:lnTo>
                    <a:pt x="354" y="157"/>
                  </a:lnTo>
                  <a:lnTo>
                    <a:pt x="332" y="161"/>
                  </a:lnTo>
                  <a:lnTo>
                    <a:pt x="310" y="166"/>
                  </a:lnTo>
                  <a:lnTo>
                    <a:pt x="291" y="173"/>
                  </a:lnTo>
                  <a:lnTo>
                    <a:pt x="273" y="182"/>
                  </a:lnTo>
                  <a:lnTo>
                    <a:pt x="254" y="193"/>
                  </a:lnTo>
                  <a:lnTo>
                    <a:pt x="238" y="205"/>
                  </a:lnTo>
                  <a:lnTo>
                    <a:pt x="224" y="220"/>
                  </a:lnTo>
                  <a:lnTo>
                    <a:pt x="210" y="234"/>
                  </a:lnTo>
                  <a:lnTo>
                    <a:pt x="198" y="251"/>
                  </a:lnTo>
                  <a:lnTo>
                    <a:pt x="188" y="270"/>
                  </a:lnTo>
                  <a:lnTo>
                    <a:pt x="180" y="289"/>
                  </a:lnTo>
                  <a:lnTo>
                    <a:pt x="174" y="310"/>
                  </a:lnTo>
                  <a:lnTo>
                    <a:pt x="169" y="332"/>
                  </a:lnTo>
                  <a:lnTo>
                    <a:pt x="165" y="354"/>
                  </a:lnTo>
                  <a:lnTo>
                    <a:pt x="164" y="377"/>
                  </a:lnTo>
                  <a:lnTo>
                    <a:pt x="164" y="377"/>
                  </a:lnTo>
                  <a:lnTo>
                    <a:pt x="165" y="401"/>
                  </a:lnTo>
                  <a:lnTo>
                    <a:pt x="169" y="423"/>
                  </a:lnTo>
                  <a:lnTo>
                    <a:pt x="174" y="445"/>
                  </a:lnTo>
                  <a:lnTo>
                    <a:pt x="180" y="466"/>
                  </a:lnTo>
                  <a:lnTo>
                    <a:pt x="188" y="485"/>
                  </a:lnTo>
                  <a:lnTo>
                    <a:pt x="198" y="502"/>
                  </a:lnTo>
                  <a:lnTo>
                    <a:pt x="210" y="520"/>
                  </a:lnTo>
                  <a:lnTo>
                    <a:pt x="224" y="535"/>
                  </a:lnTo>
                  <a:lnTo>
                    <a:pt x="238" y="549"/>
                  </a:lnTo>
                  <a:lnTo>
                    <a:pt x="254" y="562"/>
                  </a:lnTo>
                  <a:lnTo>
                    <a:pt x="273" y="572"/>
                  </a:lnTo>
                  <a:lnTo>
                    <a:pt x="291" y="582"/>
                  </a:lnTo>
                  <a:lnTo>
                    <a:pt x="310" y="589"/>
                  </a:lnTo>
                  <a:lnTo>
                    <a:pt x="332" y="594"/>
                  </a:lnTo>
                  <a:lnTo>
                    <a:pt x="354" y="598"/>
                  </a:lnTo>
                  <a:lnTo>
                    <a:pt x="376" y="598"/>
                  </a:lnTo>
                  <a:lnTo>
                    <a:pt x="376" y="598"/>
                  </a:lnTo>
                  <a:lnTo>
                    <a:pt x="391" y="598"/>
                  </a:lnTo>
                  <a:lnTo>
                    <a:pt x="404" y="596"/>
                  </a:lnTo>
                  <a:lnTo>
                    <a:pt x="417" y="595"/>
                  </a:lnTo>
                  <a:lnTo>
                    <a:pt x="430" y="593"/>
                  </a:lnTo>
                  <a:lnTo>
                    <a:pt x="442" y="589"/>
                  </a:lnTo>
                  <a:lnTo>
                    <a:pt x="453" y="585"/>
                  </a:lnTo>
                  <a:lnTo>
                    <a:pt x="476" y="576"/>
                  </a:lnTo>
                  <a:lnTo>
                    <a:pt x="495" y="565"/>
                  </a:lnTo>
                  <a:lnTo>
                    <a:pt x="514" y="551"/>
                  </a:lnTo>
                  <a:lnTo>
                    <a:pt x="531" y="537"/>
                  </a:lnTo>
                  <a:lnTo>
                    <a:pt x="545" y="521"/>
                  </a:lnTo>
                  <a:lnTo>
                    <a:pt x="655" y="633"/>
                  </a:lnTo>
                  <a:lnTo>
                    <a:pt x="655" y="633"/>
                  </a:lnTo>
                  <a:lnTo>
                    <a:pt x="643" y="646"/>
                  </a:lnTo>
                  <a:lnTo>
                    <a:pt x="629" y="660"/>
                  </a:lnTo>
                  <a:lnTo>
                    <a:pt x="615" y="672"/>
                  </a:lnTo>
                  <a:lnTo>
                    <a:pt x="600" y="683"/>
                  </a:lnTo>
                  <a:lnTo>
                    <a:pt x="584" y="694"/>
                  </a:lnTo>
                  <a:lnTo>
                    <a:pt x="568" y="704"/>
                  </a:lnTo>
                  <a:lnTo>
                    <a:pt x="551" y="713"/>
                  </a:lnTo>
                  <a:lnTo>
                    <a:pt x="534" y="721"/>
                  </a:lnTo>
                  <a:lnTo>
                    <a:pt x="516" y="729"/>
                  </a:lnTo>
                  <a:lnTo>
                    <a:pt x="498" y="735"/>
                  </a:lnTo>
                  <a:lnTo>
                    <a:pt x="480" y="741"/>
                  </a:lnTo>
                  <a:lnTo>
                    <a:pt x="460" y="746"/>
                  </a:lnTo>
                  <a:lnTo>
                    <a:pt x="439" y="750"/>
                  </a:lnTo>
                  <a:lnTo>
                    <a:pt x="419" y="752"/>
                  </a:lnTo>
                  <a:lnTo>
                    <a:pt x="398" y="754"/>
                  </a:lnTo>
                  <a:lnTo>
                    <a:pt x="376" y="755"/>
                  </a:lnTo>
                  <a:lnTo>
                    <a:pt x="376" y="755"/>
                  </a:lnTo>
                  <a:lnTo>
                    <a:pt x="357" y="754"/>
                  </a:lnTo>
                  <a:lnTo>
                    <a:pt x="337" y="752"/>
                  </a:lnTo>
                  <a:lnTo>
                    <a:pt x="318" y="750"/>
                  </a:lnTo>
                  <a:lnTo>
                    <a:pt x="298" y="748"/>
                  </a:lnTo>
                  <a:lnTo>
                    <a:pt x="280" y="743"/>
                  </a:lnTo>
                  <a:lnTo>
                    <a:pt x="262" y="738"/>
                  </a:lnTo>
                  <a:lnTo>
                    <a:pt x="243" y="732"/>
                  </a:lnTo>
                  <a:lnTo>
                    <a:pt x="226" y="726"/>
                  </a:lnTo>
                  <a:lnTo>
                    <a:pt x="209" y="718"/>
                  </a:lnTo>
                  <a:lnTo>
                    <a:pt x="193" y="710"/>
                  </a:lnTo>
                  <a:lnTo>
                    <a:pt x="178" y="701"/>
                  </a:lnTo>
                  <a:lnTo>
                    <a:pt x="162" y="691"/>
                  </a:lnTo>
                  <a:lnTo>
                    <a:pt x="147" y="682"/>
                  </a:lnTo>
                  <a:lnTo>
                    <a:pt x="134" y="670"/>
                  </a:lnTo>
                  <a:lnTo>
                    <a:pt x="120" y="659"/>
                  </a:lnTo>
                  <a:lnTo>
                    <a:pt x="107" y="646"/>
                  </a:lnTo>
                  <a:lnTo>
                    <a:pt x="95" y="633"/>
                  </a:lnTo>
                  <a:lnTo>
                    <a:pt x="83" y="620"/>
                  </a:lnTo>
                  <a:lnTo>
                    <a:pt x="72" y="605"/>
                  </a:lnTo>
                  <a:lnTo>
                    <a:pt x="62" y="590"/>
                  </a:lnTo>
                  <a:lnTo>
                    <a:pt x="52" y="576"/>
                  </a:lnTo>
                  <a:lnTo>
                    <a:pt x="44" y="560"/>
                  </a:lnTo>
                  <a:lnTo>
                    <a:pt x="35" y="543"/>
                  </a:lnTo>
                  <a:lnTo>
                    <a:pt x="28" y="527"/>
                  </a:lnTo>
                  <a:lnTo>
                    <a:pt x="22" y="509"/>
                  </a:lnTo>
                  <a:lnTo>
                    <a:pt x="16" y="492"/>
                  </a:lnTo>
                  <a:lnTo>
                    <a:pt x="11" y="473"/>
                  </a:lnTo>
                  <a:lnTo>
                    <a:pt x="7" y="455"/>
                  </a:lnTo>
                  <a:lnTo>
                    <a:pt x="3" y="435"/>
                  </a:lnTo>
                  <a:lnTo>
                    <a:pt x="1" y="417"/>
                  </a:lnTo>
                  <a:lnTo>
                    <a:pt x="0" y="398"/>
                  </a:lnTo>
                  <a:lnTo>
                    <a:pt x="0" y="37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3"/>
            <p:cNvSpPr>
              <a:spLocks noEditPoints="1"/>
            </p:cNvSpPr>
            <p:nvPr userDrawn="1"/>
          </p:nvSpPr>
          <p:spPr bwMode="auto">
            <a:xfrm>
              <a:off x="2130" y="2055"/>
              <a:ext cx="241" cy="251"/>
            </a:xfrm>
            <a:custGeom>
              <a:avLst/>
              <a:gdLst>
                <a:gd name="T0" fmla="*/ 545 w 723"/>
                <a:gd name="T1" fmla="*/ 296 h 755"/>
                <a:gd name="T2" fmla="*/ 531 w 723"/>
                <a:gd name="T3" fmla="*/ 246 h 755"/>
                <a:gd name="T4" fmla="*/ 505 w 723"/>
                <a:gd name="T5" fmla="*/ 206 h 755"/>
                <a:gd name="T6" fmla="*/ 471 w 723"/>
                <a:gd name="T7" fmla="*/ 176 h 755"/>
                <a:gd name="T8" fmla="*/ 428 w 723"/>
                <a:gd name="T9" fmla="*/ 157 h 755"/>
                <a:gd name="T10" fmla="*/ 380 w 723"/>
                <a:gd name="T11" fmla="*/ 148 h 755"/>
                <a:gd name="T12" fmla="*/ 346 w 723"/>
                <a:gd name="T13" fmla="*/ 149 h 755"/>
                <a:gd name="T14" fmla="*/ 299 w 723"/>
                <a:gd name="T15" fmla="*/ 157 h 755"/>
                <a:gd name="T16" fmla="*/ 257 w 723"/>
                <a:gd name="T17" fmla="*/ 178 h 755"/>
                <a:gd name="T18" fmla="*/ 220 w 723"/>
                <a:gd name="T19" fmla="*/ 209 h 755"/>
                <a:gd name="T20" fmla="*/ 191 w 723"/>
                <a:gd name="T21" fmla="*/ 249 h 755"/>
                <a:gd name="T22" fmla="*/ 170 w 723"/>
                <a:gd name="T23" fmla="*/ 296 h 755"/>
                <a:gd name="T24" fmla="*/ 0 w 723"/>
                <a:gd name="T25" fmla="*/ 357 h 755"/>
                <a:gd name="T26" fmla="*/ 7 w 723"/>
                <a:gd name="T27" fmla="*/ 300 h 755"/>
                <a:gd name="T28" fmla="*/ 22 w 723"/>
                <a:gd name="T29" fmla="*/ 245 h 755"/>
                <a:gd name="T30" fmla="*/ 44 w 723"/>
                <a:gd name="T31" fmla="*/ 195 h 755"/>
                <a:gd name="T32" fmla="*/ 72 w 723"/>
                <a:gd name="T33" fmla="*/ 149 h 755"/>
                <a:gd name="T34" fmla="*/ 107 w 723"/>
                <a:gd name="T35" fmla="*/ 109 h 755"/>
                <a:gd name="T36" fmla="*/ 147 w 723"/>
                <a:gd name="T37" fmla="*/ 73 h 755"/>
                <a:gd name="T38" fmla="*/ 192 w 723"/>
                <a:gd name="T39" fmla="*/ 44 h 755"/>
                <a:gd name="T40" fmla="*/ 242 w 723"/>
                <a:gd name="T41" fmla="*/ 22 h 755"/>
                <a:gd name="T42" fmla="*/ 296 w 723"/>
                <a:gd name="T43" fmla="*/ 7 h 755"/>
                <a:gd name="T44" fmla="*/ 354 w 723"/>
                <a:gd name="T45" fmla="*/ 0 h 755"/>
                <a:gd name="T46" fmla="*/ 392 w 723"/>
                <a:gd name="T47" fmla="*/ 0 h 755"/>
                <a:gd name="T48" fmla="*/ 447 w 723"/>
                <a:gd name="T49" fmla="*/ 6 h 755"/>
                <a:gd name="T50" fmla="*/ 497 w 723"/>
                <a:gd name="T51" fmla="*/ 20 h 755"/>
                <a:gd name="T52" fmla="*/ 543 w 723"/>
                <a:gd name="T53" fmla="*/ 40 h 755"/>
                <a:gd name="T54" fmla="*/ 584 w 723"/>
                <a:gd name="T55" fmla="*/ 67 h 755"/>
                <a:gd name="T56" fmla="*/ 621 w 723"/>
                <a:gd name="T57" fmla="*/ 101 h 755"/>
                <a:gd name="T58" fmla="*/ 653 w 723"/>
                <a:gd name="T59" fmla="*/ 140 h 755"/>
                <a:gd name="T60" fmla="*/ 678 w 723"/>
                <a:gd name="T61" fmla="*/ 185 h 755"/>
                <a:gd name="T62" fmla="*/ 699 w 723"/>
                <a:gd name="T63" fmla="*/ 237 h 755"/>
                <a:gd name="T64" fmla="*/ 713 w 723"/>
                <a:gd name="T65" fmla="*/ 294 h 755"/>
                <a:gd name="T66" fmla="*/ 722 w 723"/>
                <a:gd name="T67" fmla="*/ 356 h 755"/>
                <a:gd name="T68" fmla="*/ 167 w 723"/>
                <a:gd name="T69" fmla="*/ 421 h 755"/>
                <a:gd name="T70" fmla="*/ 175 w 723"/>
                <a:gd name="T71" fmla="*/ 459 h 755"/>
                <a:gd name="T72" fmla="*/ 200 w 723"/>
                <a:gd name="T73" fmla="*/ 507 h 755"/>
                <a:gd name="T74" fmla="*/ 236 w 723"/>
                <a:gd name="T75" fmla="*/ 548 h 755"/>
                <a:gd name="T76" fmla="*/ 282 w 723"/>
                <a:gd name="T77" fmla="*/ 576 h 755"/>
                <a:gd name="T78" fmla="*/ 337 w 723"/>
                <a:gd name="T79" fmla="*/ 592 h 755"/>
                <a:gd name="T80" fmla="*/ 376 w 723"/>
                <a:gd name="T81" fmla="*/ 595 h 755"/>
                <a:gd name="T82" fmla="*/ 424 w 723"/>
                <a:gd name="T83" fmla="*/ 592 h 755"/>
                <a:gd name="T84" fmla="*/ 465 w 723"/>
                <a:gd name="T85" fmla="*/ 581 h 755"/>
                <a:gd name="T86" fmla="*/ 513 w 723"/>
                <a:gd name="T87" fmla="*/ 557 h 755"/>
                <a:gd name="T88" fmla="*/ 566 w 723"/>
                <a:gd name="T89" fmla="*/ 512 h 755"/>
                <a:gd name="T90" fmla="*/ 662 w 723"/>
                <a:gd name="T91" fmla="*/ 640 h 755"/>
                <a:gd name="T92" fmla="*/ 620 w 723"/>
                <a:gd name="T93" fmla="*/ 678 h 755"/>
                <a:gd name="T94" fmla="*/ 569 w 723"/>
                <a:gd name="T95" fmla="*/ 710 h 755"/>
                <a:gd name="T96" fmla="*/ 511 w 723"/>
                <a:gd name="T97" fmla="*/ 734 h 755"/>
                <a:gd name="T98" fmla="*/ 447 w 723"/>
                <a:gd name="T99" fmla="*/ 749 h 755"/>
                <a:gd name="T100" fmla="*/ 376 w 723"/>
                <a:gd name="T101" fmla="*/ 755 h 755"/>
                <a:gd name="T102" fmla="*/ 337 w 723"/>
                <a:gd name="T103" fmla="*/ 752 h 755"/>
                <a:gd name="T104" fmla="*/ 280 w 723"/>
                <a:gd name="T105" fmla="*/ 743 h 755"/>
                <a:gd name="T106" fmla="*/ 226 w 723"/>
                <a:gd name="T107" fmla="*/ 726 h 755"/>
                <a:gd name="T108" fmla="*/ 178 w 723"/>
                <a:gd name="T109" fmla="*/ 701 h 755"/>
                <a:gd name="T110" fmla="*/ 134 w 723"/>
                <a:gd name="T111" fmla="*/ 670 h 755"/>
                <a:gd name="T112" fmla="*/ 95 w 723"/>
                <a:gd name="T113" fmla="*/ 633 h 755"/>
                <a:gd name="T114" fmla="*/ 62 w 723"/>
                <a:gd name="T115" fmla="*/ 590 h 755"/>
                <a:gd name="T116" fmla="*/ 35 w 723"/>
                <a:gd name="T117" fmla="*/ 543 h 755"/>
                <a:gd name="T118" fmla="*/ 16 w 723"/>
                <a:gd name="T119" fmla="*/ 492 h 755"/>
                <a:gd name="T120" fmla="*/ 4 w 723"/>
                <a:gd name="T121" fmla="*/ 435 h 755"/>
                <a:gd name="T122" fmla="*/ 0 w 723"/>
                <a:gd name="T123" fmla="*/ 377 h 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723" h="755">
                  <a:moveTo>
                    <a:pt x="170" y="296"/>
                  </a:moveTo>
                  <a:lnTo>
                    <a:pt x="545" y="296"/>
                  </a:lnTo>
                  <a:lnTo>
                    <a:pt x="545" y="296"/>
                  </a:lnTo>
                  <a:lnTo>
                    <a:pt x="542" y="279"/>
                  </a:lnTo>
                  <a:lnTo>
                    <a:pt x="537" y="262"/>
                  </a:lnTo>
                  <a:lnTo>
                    <a:pt x="531" y="246"/>
                  </a:lnTo>
                  <a:lnTo>
                    <a:pt x="522" y="232"/>
                  </a:lnTo>
                  <a:lnTo>
                    <a:pt x="514" y="218"/>
                  </a:lnTo>
                  <a:lnTo>
                    <a:pt x="505" y="206"/>
                  </a:lnTo>
                  <a:lnTo>
                    <a:pt x="494" y="195"/>
                  </a:lnTo>
                  <a:lnTo>
                    <a:pt x="483" y="185"/>
                  </a:lnTo>
                  <a:lnTo>
                    <a:pt x="471" y="176"/>
                  </a:lnTo>
                  <a:lnTo>
                    <a:pt x="458" y="168"/>
                  </a:lnTo>
                  <a:lnTo>
                    <a:pt x="443" y="162"/>
                  </a:lnTo>
                  <a:lnTo>
                    <a:pt x="428" y="157"/>
                  </a:lnTo>
                  <a:lnTo>
                    <a:pt x="413" y="153"/>
                  </a:lnTo>
                  <a:lnTo>
                    <a:pt x="397" y="150"/>
                  </a:lnTo>
                  <a:lnTo>
                    <a:pt x="380" y="148"/>
                  </a:lnTo>
                  <a:lnTo>
                    <a:pt x="362" y="148"/>
                  </a:lnTo>
                  <a:lnTo>
                    <a:pt x="362" y="148"/>
                  </a:lnTo>
                  <a:lnTo>
                    <a:pt x="346" y="149"/>
                  </a:lnTo>
                  <a:lnTo>
                    <a:pt x="330" y="150"/>
                  </a:lnTo>
                  <a:lnTo>
                    <a:pt x="314" y="154"/>
                  </a:lnTo>
                  <a:lnTo>
                    <a:pt x="299" y="157"/>
                  </a:lnTo>
                  <a:lnTo>
                    <a:pt x="285" y="164"/>
                  </a:lnTo>
                  <a:lnTo>
                    <a:pt x="270" y="171"/>
                  </a:lnTo>
                  <a:lnTo>
                    <a:pt x="257" y="178"/>
                  </a:lnTo>
                  <a:lnTo>
                    <a:pt x="243" y="188"/>
                  </a:lnTo>
                  <a:lnTo>
                    <a:pt x="231" y="198"/>
                  </a:lnTo>
                  <a:lnTo>
                    <a:pt x="220" y="209"/>
                  </a:lnTo>
                  <a:lnTo>
                    <a:pt x="209" y="221"/>
                  </a:lnTo>
                  <a:lnTo>
                    <a:pt x="200" y="234"/>
                  </a:lnTo>
                  <a:lnTo>
                    <a:pt x="191" y="249"/>
                  </a:lnTo>
                  <a:lnTo>
                    <a:pt x="183" y="264"/>
                  </a:lnTo>
                  <a:lnTo>
                    <a:pt x="176" y="281"/>
                  </a:lnTo>
                  <a:lnTo>
                    <a:pt x="170" y="296"/>
                  </a:lnTo>
                  <a:close/>
                  <a:moveTo>
                    <a:pt x="0" y="377"/>
                  </a:moveTo>
                  <a:lnTo>
                    <a:pt x="0" y="377"/>
                  </a:lnTo>
                  <a:lnTo>
                    <a:pt x="0" y="357"/>
                  </a:lnTo>
                  <a:lnTo>
                    <a:pt x="1" y="338"/>
                  </a:lnTo>
                  <a:lnTo>
                    <a:pt x="4" y="318"/>
                  </a:lnTo>
                  <a:lnTo>
                    <a:pt x="7" y="300"/>
                  </a:lnTo>
                  <a:lnTo>
                    <a:pt x="11" y="282"/>
                  </a:lnTo>
                  <a:lnTo>
                    <a:pt x="16" y="264"/>
                  </a:lnTo>
                  <a:lnTo>
                    <a:pt x="22" y="245"/>
                  </a:lnTo>
                  <a:lnTo>
                    <a:pt x="28" y="228"/>
                  </a:lnTo>
                  <a:lnTo>
                    <a:pt x="35" y="211"/>
                  </a:lnTo>
                  <a:lnTo>
                    <a:pt x="44" y="195"/>
                  </a:lnTo>
                  <a:lnTo>
                    <a:pt x="52" y="179"/>
                  </a:lnTo>
                  <a:lnTo>
                    <a:pt x="62" y="164"/>
                  </a:lnTo>
                  <a:lnTo>
                    <a:pt x="72" y="149"/>
                  </a:lnTo>
                  <a:lnTo>
                    <a:pt x="83" y="136"/>
                  </a:lnTo>
                  <a:lnTo>
                    <a:pt x="95" y="122"/>
                  </a:lnTo>
                  <a:lnTo>
                    <a:pt x="107" y="109"/>
                  </a:lnTo>
                  <a:lnTo>
                    <a:pt x="119" y="96"/>
                  </a:lnTo>
                  <a:lnTo>
                    <a:pt x="133" y="84"/>
                  </a:lnTo>
                  <a:lnTo>
                    <a:pt x="147" y="73"/>
                  </a:lnTo>
                  <a:lnTo>
                    <a:pt x="162" y="64"/>
                  </a:lnTo>
                  <a:lnTo>
                    <a:pt x="176" y="54"/>
                  </a:lnTo>
                  <a:lnTo>
                    <a:pt x="192" y="44"/>
                  </a:lnTo>
                  <a:lnTo>
                    <a:pt x="208" y="37"/>
                  </a:lnTo>
                  <a:lnTo>
                    <a:pt x="225" y="29"/>
                  </a:lnTo>
                  <a:lnTo>
                    <a:pt x="242" y="22"/>
                  </a:lnTo>
                  <a:lnTo>
                    <a:pt x="260" y="16"/>
                  </a:lnTo>
                  <a:lnTo>
                    <a:pt x="277" y="11"/>
                  </a:lnTo>
                  <a:lnTo>
                    <a:pt x="296" y="7"/>
                  </a:lnTo>
                  <a:lnTo>
                    <a:pt x="315" y="4"/>
                  </a:lnTo>
                  <a:lnTo>
                    <a:pt x="335" y="1"/>
                  </a:lnTo>
                  <a:lnTo>
                    <a:pt x="354" y="0"/>
                  </a:lnTo>
                  <a:lnTo>
                    <a:pt x="374" y="0"/>
                  </a:lnTo>
                  <a:lnTo>
                    <a:pt x="374" y="0"/>
                  </a:lnTo>
                  <a:lnTo>
                    <a:pt x="392" y="0"/>
                  </a:lnTo>
                  <a:lnTo>
                    <a:pt x="411" y="1"/>
                  </a:lnTo>
                  <a:lnTo>
                    <a:pt x="428" y="4"/>
                  </a:lnTo>
                  <a:lnTo>
                    <a:pt x="447" y="6"/>
                  </a:lnTo>
                  <a:lnTo>
                    <a:pt x="464" y="10"/>
                  </a:lnTo>
                  <a:lnTo>
                    <a:pt x="481" y="15"/>
                  </a:lnTo>
                  <a:lnTo>
                    <a:pt x="497" y="20"/>
                  </a:lnTo>
                  <a:lnTo>
                    <a:pt x="513" y="26"/>
                  </a:lnTo>
                  <a:lnTo>
                    <a:pt x="527" y="33"/>
                  </a:lnTo>
                  <a:lnTo>
                    <a:pt x="543" y="40"/>
                  </a:lnTo>
                  <a:lnTo>
                    <a:pt x="556" y="49"/>
                  </a:lnTo>
                  <a:lnTo>
                    <a:pt x="571" y="57"/>
                  </a:lnTo>
                  <a:lnTo>
                    <a:pt x="584" y="67"/>
                  </a:lnTo>
                  <a:lnTo>
                    <a:pt x="597" y="78"/>
                  </a:lnTo>
                  <a:lnTo>
                    <a:pt x="609" y="89"/>
                  </a:lnTo>
                  <a:lnTo>
                    <a:pt x="621" y="101"/>
                  </a:lnTo>
                  <a:lnTo>
                    <a:pt x="632" y="114"/>
                  </a:lnTo>
                  <a:lnTo>
                    <a:pt x="642" y="127"/>
                  </a:lnTo>
                  <a:lnTo>
                    <a:pt x="653" y="140"/>
                  </a:lnTo>
                  <a:lnTo>
                    <a:pt x="661" y="155"/>
                  </a:lnTo>
                  <a:lnTo>
                    <a:pt x="670" y="171"/>
                  </a:lnTo>
                  <a:lnTo>
                    <a:pt x="678" y="185"/>
                  </a:lnTo>
                  <a:lnTo>
                    <a:pt x="685" y="203"/>
                  </a:lnTo>
                  <a:lnTo>
                    <a:pt x="693" y="220"/>
                  </a:lnTo>
                  <a:lnTo>
                    <a:pt x="699" y="237"/>
                  </a:lnTo>
                  <a:lnTo>
                    <a:pt x="704" y="255"/>
                  </a:lnTo>
                  <a:lnTo>
                    <a:pt x="709" y="274"/>
                  </a:lnTo>
                  <a:lnTo>
                    <a:pt x="713" y="294"/>
                  </a:lnTo>
                  <a:lnTo>
                    <a:pt x="717" y="314"/>
                  </a:lnTo>
                  <a:lnTo>
                    <a:pt x="720" y="334"/>
                  </a:lnTo>
                  <a:lnTo>
                    <a:pt x="722" y="356"/>
                  </a:lnTo>
                  <a:lnTo>
                    <a:pt x="723" y="377"/>
                  </a:lnTo>
                  <a:lnTo>
                    <a:pt x="723" y="421"/>
                  </a:lnTo>
                  <a:lnTo>
                    <a:pt x="167" y="421"/>
                  </a:lnTo>
                  <a:lnTo>
                    <a:pt x="167" y="421"/>
                  </a:lnTo>
                  <a:lnTo>
                    <a:pt x="170" y="440"/>
                  </a:lnTo>
                  <a:lnTo>
                    <a:pt x="175" y="459"/>
                  </a:lnTo>
                  <a:lnTo>
                    <a:pt x="183" y="476"/>
                  </a:lnTo>
                  <a:lnTo>
                    <a:pt x="191" y="493"/>
                  </a:lnTo>
                  <a:lnTo>
                    <a:pt x="200" y="507"/>
                  </a:lnTo>
                  <a:lnTo>
                    <a:pt x="211" y="522"/>
                  </a:lnTo>
                  <a:lnTo>
                    <a:pt x="223" y="535"/>
                  </a:lnTo>
                  <a:lnTo>
                    <a:pt x="236" y="548"/>
                  </a:lnTo>
                  <a:lnTo>
                    <a:pt x="251" y="557"/>
                  </a:lnTo>
                  <a:lnTo>
                    <a:pt x="267" y="567"/>
                  </a:lnTo>
                  <a:lnTo>
                    <a:pt x="282" y="576"/>
                  </a:lnTo>
                  <a:lnTo>
                    <a:pt x="299" y="583"/>
                  </a:lnTo>
                  <a:lnTo>
                    <a:pt x="318" y="588"/>
                  </a:lnTo>
                  <a:lnTo>
                    <a:pt x="337" y="592"/>
                  </a:lnTo>
                  <a:lnTo>
                    <a:pt x="357" y="594"/>
                  </a:lnTo>
                  <a:lnTo>
                    <a:pt x="376" y="595"/>
                  </a:lnTo>
                  <a:lnTo>
                    <a:pt x="376" y="595"/>
                  </a:lnTo>
                  <a:lnTo>
                    <a:pt x="393" y="595"/>
                  </a:lnTo>
                  <a:lnTo>
                    <a:pt x="408" y="594"/>
                  </a:lnTo>
                  <a:lnTo>
                    <a:pt x="424" y="592"/>
                  </a:lnTo>
                  <a:lnTo>
                    <a:pt x="438" y="588"/>
                  </a:lnTo>
                  <a:lnTo>
                    <a:pt x="452" y="584"/>
                  </a:lnTo>
                  <a:lnTo>
                    <a:pt x="465" y="581"/>
                  </a:lnTo>
                  <a:lnTo>
                    <a:pt x="478" y="574"/>
                  </a:lnTo>
                  <a:lnTo>
                    <a:pt x="491" y="570"/>
                  </a:lnTo>
                  <a:lnTo>
                    <a:pt x="513" y="557"/>
                  </a:lnTo>
                  <a:lnTo>
                    <a:pt x="533" y="543"/>
                  </a:lnTo>
                  <a:lnTo>
                    <a:pt x="551" y="528"/>
                  </a:lnTo>
                  <a:lnTo>
                    <a:pt x="566" y="512"/>
                  </a:lnTo>
                  <a:lnTo>
                    <a:pt x="674" y="627"/>
                  </a:lnTo>
                  <a:lnTo>
                    <a:pt x="674" y="627"/>
                  </a:lnTo>
                  <a:lnTo>
                    <a:pt x="662" y="640"/>
                  </a:lnTo>
                  <a:lnTo>
                    <a:pt x="649" y="654"/>
                  </a:lnTo>
                  <a:lnTo>
                    <a:pt x="634" y="666"/>
                  </a:lnTo>
                  <a:lnTo>
                    <a:pt x="620" y="678"/>
                  </a:lnTo>
                  <a:lnTo>
                    <a:pt x="604" y="689"/>
                  </a:lnTo>
                  <a:lnTo>
                    <a:pt x="587" y="700"/>
                  </a:lnTo>
                  <a:lnTo>
                    <a:pt x="569" y="710"/>
                  </a:lnTo>
                  <a:lnTo>
                    <a:pt x="550" y="718"/>
                  </a:lnTo>
                  <a:lnTo>
                    <a:pt x="531" y="727"/>
                  </a:lnTo>
                  <a:lnTo>
                    <a:pt x="511" y="734"/>
                  </a:lnTo>
                  <a:lnTo>
                    <a:pt x="489" y="740"/>
                  </a:lnTo>
                  <a:lnTo>
                    <a:pt x="469" y="745"/>
                  </a:lnTo>
                  <a:lnTo>
                    <a:pt x="447" y="749"/>
                  </a:lnTo>
                  <a:lnTo>
                    <a:pt x="424" y="752"/>
                  </a:lnTo>
                  <a:lnTo>
                    <a:pt x="400" y="754"/>
                  </a:lnTo>
                  <a:lnTo>
                    <a:pt x="376" y="755"/>
                  </a:lnTo>
                  <a:lnTo>
                    <a:pt x="376" y="755"/>
                  </a:lnTo>
                  <a:lnTo>
                    <a:pt x="357" y="754"/>
                  </a:lnTo>
                  <a:lnTo>
                    <a:pt x="337" y="752"/>
                  </a:lnTo>
                  <a:lnTo>
                    <a:pt x="318" y="750"/>
                  </a:lnTo>
                  <a:lnTo>
                    <a:pt x="298" y="748"/>
                  </a:lnTo>
                  <a:lnTo>
                    <a:pt x="280" y="743"/>
                  </a:lnTo>
                  <a:lnTo>
                    <a:pt x="262" y="738"/>
                  </a:lnTo>
                  <a:lnTo>
                    <a:pt x="243" y="732"/>
                  </a:lnTo>
                  <a:lnTo>
                    <a:pt x="226" y="726"/>
                  </a:lnTo>
                  <a:lnTo>
                    <a:pt x="209" y="718"/>
                  </a:lnTo>
                  <a:lnTo>
                    <a:pt x="193" y="710"/>
                  </a:lnTo>
                  <a:lnTo>
                    <a:pt x="178" y="701"/>
                  </a:lnTo>
                  <a:lnTo>
                    <a:pt x="162" y="691"/>
                  </a:lnTo>
                  <a:lnTo>
                    <a:pt x="147" y="682"/>
                  </a:lnTo>
                  <a:lnTo>
                    <a:pt x="134" y="670"/>
                  </a:lnTo>
                  <a:lnTo>
                    <a:pt x="120" y="659"/>
                  </a:lnTo>
                  <a:lnTo>
                    <a:pt x="107" y="646"/>
                  </a:lnTo>
                  <a:lnTo>
                    <a:pt x="95" y="633"/>
                  </a:lnTo>
                  <a:lnTo>
                    <a:pt x="83" y="620"/>
                  </a:lnTo>
                  <a:lnTo>
                    <a:pt x="72" y="605"/>
                  </a:lnTo>
                  <a:lnTo>
                    <a:pt x="62" y="590"/>
                  </a:lnTo>
                  <a:lnTo>
                    <a:pt x="52" y="576"/>
                  </a:lnTo>
                  <a:lnTo>
                    <a:pt x="44" y="560"/>
                  </a:lnTo>
                  <a:lnTo>
                    <a:pt x="35" y="543"/>
                  </a:lnTo>
                  <a:lnTo>
                    <a:pt x="28" y="527"/>
                  </a:lnTo>
                  <a:lnTo>
                    <a:pt x="22" y="509"/>
                  </a:lnTo>
                  <a:lnTo>
                    <a:pt x="16" y="492"/>
                  </a:lnTo>
                  <a:lnTo>
                    <a:pt x="11" y="473"/>
                  </a:lnTo>
                  <a:lnTo>
                    <a:pt x="7" y="455"/>
                  </a:lnTo>
                  <a:lnTo>
                    <a:pt x="4" y="435"/>
                  </a:lnTo>
                  <a:lnTo>
                    <a:pt x="1" y="417"/>
                  </a:lnTo>
                  <a:lnTo>
                    <a:pt x="0" y="398"/>
                  </a:lnTo>
                  <a:lnTo>
                    <a:pt x="0" y="377"/>
                  </a:lnTo>
                  <a:close/>
                </a:path>
              </a:pathLst>
            </a:custGeom>
            <a:solidFill>
              <a:srgbClr val="201D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4"/>
            <p:cNvSpPr>
              <a:spLocks/>
            </p:cNvSpPr>
            <p:nvPr userDrawn="1"/>
          </p:nvSpPr>
          <p:spPr bwMode="auto">
            <a:xfrm>
              <a:off x="2186" y="2104"/>
              <a:ext cx="125" cy="49"/>
            </a:xfrm>
            <a:custGeom>
              <a:avLst/>
              <a:gdLst>
                <a:gd name="T0" fmla="*/ 0 w 375"/>
                <a:gd name="T1" fmla="*/ 148 h 148"/>
                <a:gd name="T2" fmla="*/ 375 w 375"/>
                <a:gd name="T3" fmla="*/ 148 h 148"/>
                <a:gd name="T4" fmla="*/ 375 w 375"/>
                <a:gd name="T5" fmla="*/ 148 h 148"/>
                <a:gd name="T6" fmla="*/ 372 w 375"/>
                <a:gd name="T7" fmla="*/ 131 h 148"/>
                <a:gd name="T8" fmla="*/ 367 w 375"/>
                <a:gd name="T9" fmla="*/ 114 h 148"/>
                <a:gd name="T10" fmla="*/ 361 w 375"/>
                <a:gd name="T11" fmla="*/ 98 h 148"/>
                <a:gd name="T12" fmla="*/ 352 w 375"/>
                <a:gd name="T13" fmla="*/ 84 h 148"/>
                <a:gd name="T14" fmla="*/ 344 w 375"/>
                <a:gd name="T15" fmla="*/ 70 h 148"/>
                <a:gd name="T16" fmla="*/ 335 w 375"/>
                <a:gd name="T17" fmla="*/ 58 h 148"/>
                <a:gd name="T18" fmla="*/ 324 w 375"/>
                <a:gd name="T19" fmla="*/ 47 h 148"/>
                <a:gd name="T20" fmla="*/ 313 w 375"/>
                <a:gd name="T21" fmla="*/ 37 h 148"/>
                <a:gd name="T22" fmla="*/ 301 w 375"/>
                <a:gd name="T23" fmla="*/ 28 h 148"/>
                <a:gd name="T24" fmla="*/ 288 w 375"/>
                <a:gd name="T25" fmla="*/ 20 h 148"/>
                <a:gd name="T26" fmla="*/ 273 w 375"/>
                <a:gd name="T27" fmla="*/ 14 h 148"/>
                <a:gd name="T28" fmla="*/ 258 w 375"/>
                <a:gd name="T29" fmla="*/ 9 h 148"/>
                <a:gd name="T30" fmla="*/ 243 w 375"/>
                <a:gd name="T31" fmla="*/ 5 h 148"/>
                <a:gd name="T32" fmla="*/ 227 w 375"/>
                <a:gd name="T33" fmla="*/ 2 h 148"/>
                <a:gd name="T34" fmla="*/ 210 w 375"/>
                <a:gd name="T35" fmla="*/ 0 h 148"/>
                <a:gd name="T36" fmla="*/ 192 w 375"/>
                <a:gd name="T37" fmla="*/ 0 h 148"/>
                <a:gd name="T38" fmla="*/ 192 w 375"/>
                <a:gd name="T39" fmla="*/ 0 h 148"/>
                <a:gd name="T40" fmla="*/ 176 w 375"/>
                <a:gd name="T41" fmla="*/ 1 h 148"/>
                <a:gd name="T42" fmla="*/ 160 w 375"/>
                <a:gd name="T43" fmla="*/ 2 h 148"/>
                <a:gd name="T44" fmla="*/ 144 w 375"/>
                <a:gd name="T45" fmla="*/ 6 h 148"/>
                <a:gd name="T46" fmla="*/ 129 w 375"/>
                <a:gd name="T47" fmla="*/ 9 h 148"/>
                <a:gd name="T48" fmla="*/ 115 w 375"/>
                <a:gd name="T49" fmla="*/ 16 h 148"/>
                <a:gd name="T50" fmla="*/ 100 w 375"/>
                <a:gd name="T51" fmla="*/ 23 h 148"/>
                <a:gd name="T52" fmla="*/ 87 w 375"/>
                <a:gd name="T53" fmla="*/ 30 h 148"/>
                <a:gd name="T54" fmla="*/ 73 w 375"/>
                <a:gd name="T55" fmla="*/ 40 h 148"/>
                <a:gd name="T56" fmla="*/ 61 w 375"/>
                <a:gd name="T57" fmla="*/ 50 h 148"/>
                <a:gd name="T58" fmla="*/ 50 w 375"/>
                <a:gd name="T59" fmla="*/ 61 h 148"/>
                <a:gd name="T60" fmla="*/ 39 w 375"/>
                <a:gd name="T61" fmla="*/ 73 h 148"/>
                <a:gd name="T62" fmla="*/ 30 w 375"/>
                <a:gd name="T63" fmla="*/ 86 h 148"/>
                <a:gd name="T64" fmla="*/ 21 w 375"/>
                <a:gd name="T65" fmla="*/ 101 h 148"/>
                <a:gd name="T66" fmla="*/ 13 w 375"/>
                <a:gd name="T67" fmla="*/ 116 h 148"/>
                <a:gd name="T68" fmla="*/ 6 w 375"/>
                <a:gd name="T69" fmla="*/ 133 h 148"/>
                <a:gd name="T70" fmla="*/ 0 w 375"/>
                <a:gd name="T71" fmla="*/ 148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75" h="148">
                  <a:moveTo>
                    <a:pt x="0" y="148"/>
                  </a:moveTo>
                  <a:lnTo>
                    <a:pt x="375" y="148"/>
                  </a:lnTo>
                  <a:lnTo>
                    <a:pt x="375" y="148"/>
                  </a:lnTo>
                  <a:lnTo>
                    <a:pt x="372" y="131"/>
                  </a:lnTo>
                  <a:lnTo>
                    <a:pt x="367" y="114"/>
                  </a:lnTo>
                  <a:lnTo>
                    <a:pt x="361" y="98"/>
                  </a:lnTo>
                  <a:lnTo>
                    <a:pt x="352" y="84"/>
                  </a:lnTo>
                  <a:lnTo>
                    <a:pt x="344" y="70"/>
                  </a:lnTo>
                  <a:lnTo>
                    <a:pt x="335" y="58"/>
                  </a:lnTo>
                  <a:lnTo>
                    <a:pt x="324" y="47"/>
                  </a:lnTo>
                  <a:lnTo>
                    <a:pt x="313" y="37"/>
                  </a:lnTo>
                  <a:lnTo>
                    <a:pt x="301" y="28"/>
                  </a:lnTo>
                  <a:lnTo>
                    <a:pt x="288" y="20"/>
                  </a:lnTo>
                  <a:lnTo>
                    <a:pt x="273" y="14"/>
                  </a:lnTo>
                  <a:lnTo>
                    <a:pt x="258" y="9"/>
                  </a:lnTo>
                  <a:lnTo>
                    <a:pt x="243" y="5"/>
                  </a:lnTo>
                  <a:lnTo>
                    <a:pt x="227" y="2"/>
                  </a:lnTo>
                  <a:lnTo>
                    <a:pt x="210" y="0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176" y="1"/>
                  </a:lnTo>
                  <a:lnTo>
                    <a:pt x="160" y="2"/>
                  </a:lnTo>
                  <a:lnTo>
                    <a:pt x="144" y="6"/>
                  </a:lnTo>
                  <a:lnTo>
                    <a:pt x="129" y="9"/>
                  </a:lnTo>
                  <a:lnTo>
                    <a:pt x="115" y="16"/>
                  </a:lnTo>
                  <a:lnTo>
                    <a:pt x="100" y="23"/>
                  </a:lnTo>
                  <a:lnTo>
                    <a:pt x="87" y="30"/>
                  </a:lnTo>
                  <a:lnTo>
                    <a:pt x="73" y="40"/>
                  </a:lnTo>
                  <a:lnTo>
                    <a:pt x="61" y="50"/>
                  </a:lnTo>
                  <a:lnTo>
                    <a:pt x="50" y="61"/>
                  </a:lnTo>
                  <a:lnTo>
                    <a:pt x="39" y="73"/>
                  </a:lnTo>
                  <a:lnTo>
                    <a:pt x="30" y="86"/>
                  </a:lnTo>
                  <a:lnTo>
                    <a:pt x="21" y="101"/>
                  </a:lnTo>
                  <a:lnTo>
                    <a:pt x="13" y="116"/>
                  </a:lnTo>
                  <a:lnTo>
                    <a:pt x="6" y="133"/>
                  </a:lnTo>
                  <a:lnTo>
                    <a:pt x="0" y="14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5"/>
            <p:cNvSpPr>
              <a:spLocks/>
            </p:cNvSpPr>
            <p:nvPr userDrawn="1"/>
          </p:nvSpPr>
          <p:spPr bwMode="auto">
            <a:xfrm>
              <a:off x="2130" y="2055"/>
              <a:ext cx="241" cy="251"/>
            </a:xfrm>
            <a:custGeom>
              <a:avLst/>
              <a:gdLst>
                <a:gd name="T0" fmla="*/ 0 w 723"/>
                <a:gd name="T1" fmla="*/ 357 h 755"/>
                <a:gd name="T2" fmla="*/ 7 w 723"/>
                <a:gd name="T3" fmla="*/ 300 h 755"/>
                <a:gd name="T4" fmla="*/ 22 w 723"/>
                <a:gd name="T5" fmla="*/ 245 h 755"/>
                <a:gd name="T6" fmla="*/ 44 w 723"/>
                <a:gd name="T7" fmla="*/ 195 h 755"/>
                <a:gd name="T8" fmla="*/ 72 w 723"/>
                <a:gd name="T9" fmla="*/ 149 h 755"/>
                <a:gd name="T10" fmla="*/ 107 w 723"/>
                <a:gd name="T11" fmla="*/ 109 h 755"/>
                <a:gd name="T12" fmla="*/ 147 w 723"/>
                <a:gd name="T13" fmla="*/ 73 h 755"/>
                <a:gd name="T14" fmla="*/ 192 w 723"/>
                <a:gd name="T15" fmla="*/ 44 h 755"/>
                <a:gd name="T16" fmla="*/ 242 w 723"/>
                <a:gd name="T17" fmla="*/ 22 h 755"/>
                <a:gd name="T18" fmla="*/ 296 w 723"/>
                <a:gd name="T19" fmla="*/ 7 h 755"/>
                <a:gd name="T20" fmla="*/ 354 w 723"/>
                <a:gd name="T21" fmla="*/ 0 h 755"/>
                <a:gd name="T22" fmla="*/ 392 w 723"/>
                <a:gd name="T23" fmla="*/ 0 h 755"/>
                <a:gd name="T24" fmla="*/ 447 w 723"/>
                <a:gd name="T25" fmla="*/ 6 h 755"/>
                <a:gd name="T26" fmla="*/ 497 w 723"/>
                <a:gd name="T27" fmla="*/ 20 h 755"/>
                <a:gd name="T28" fmla="*/ 543 w 723"/>
                <a:gd name="T29" fmla="*/ 40 h 755"/>
                <a:gd name="T30" fmla="*/ 584 w 723"/>
                <a:gd name="T31" fmla="*/ 67 h 755"/>
                <a:gd name="T32" fmla="*/ 621 w 723"/>
                <a:gd name="T33" fmla="*/ 101 h 755"/>
                <a:gd name="T34" fmla="*/ 653 w 723"/>
                <a:gd name="T35" fmla="*/ 140 h 755"/>
                <a:gd name="T36" fmla="*/ 678 w 723"/>
                <a:gd name="T37" fmla="*/ 185 h 755"/>
                <a:gd name="T38" fmla="*/ 699 w 723"/>
                <a:gd name="T39" fmla="*/ 237 h 755"/>
                <a:gd name="T40" fmla="*/ 713 w 723"/>
                <a:gd name="T41" fmla="*/ 294 h 755"/>
                <a:gd name="T42" fmla="*/ 722 w 723"/>
                <a:gd name="T43" fmla="*/ 356 h 755"/>
                <a:gd name="T44" fmla="*/ 167 w 723"/>
                <a:gd name="T45" fmla="*/ 421 h 755"/>
                <a:gd name="T46" fmla="*/ 175 w 723"/>
                <a:gd name="T47" fmla="*/ 459 h 755"/>
                <a:gd name="T48" fmla="*/ 200 w 723"/>
                <a:gd name="T49" fmla="*/ 507 h 755"/>
                <a:gd name="T50" fmla="*/ 236 w 723"/>
                <a:gd name="T51" fmla="*/ 548 h 755"/>
                <a:gd name="T52" fmla="*/ 282 w 723"/>
                <a:gd name="T53" fmla="*/ 576 h 755"/>
                <a:gd name="T54" fmla="*/ 337 w 723"/>
                <a:gd name="T55" fmla="*/ 592 h 755"/>
                <a:gd name="T56" fmla="*/ 376 w 723"/>
                <a:gd name="T57" fmla="*/ 595 h 755"/>
                <a:gd name="T58" fmla="*/ 424 w 723"/>
                <a:gd name="T59" fmla="*/ 592 h 755"/>
                <a:gd name="T60" fmla="*/ 465 w 723"/>
                <a:gd name="T61" fmla="*/ 581 h 755"/>
                <a:gd name="T62" fmla="*/ 513 w 723"/>
                <a:gd name="T63" fmla="*/ 557 h 755"/>
                <a:gd name="T64" fmla="*/ 566 w 723"/>
                <a:gd name="T65" fmla="*/ 512 h 755"/>
                <a:gd name="T66" fmla="*/ 662 w 723"/>
                <a:gd name="T67" fmla="*/ 640 h 755"/>
                <a:gd name="T68" fmla="*/ 620 w 723"/>
                <a:gd name="T69" fmla="*/ 678 h 755"/>
                <a:gd name="T70" fmla="*/ 569 w 723"/>
                <a:gd name="T71" fmla="*/ 710 h 755"/>
                <a:gd name="T72" fmla="*/ 511 w 723"/>
                <a:gd name="T73" fmla="*/ 734 h 755"/>
                <a:gd name="T74" fmla="*/ 447 w 723"/>
                <a:gd name="T75" fmla="*/ 749 h 755"/>
                <a:gd name="T76" fmla="*/ 376 w 723"/>
                <a:gd name="T77" fmla="*/ 755 h 755"/>
                <a:gd name="T78" fmla="*/ 337 w 723"/>
                <a:gd name="T79" fmla="*/ 752 h 755"/>
                <a:gd name="T80" fmla="*/ 280 w 723"/>
                <a:gd name="T81" fmla="*/ 743 h 755"/>
                <a:gd name="T82" fmla="*/ 226 w 723"/>
                <a:gd name="T83" fmla="*/ 726 h 755"/>
                <a:gd name="T84" fmla="*/ 178 w 723"/>
                <a:gd name="T85" fmla="*/ 701 h 755"/>
                <a:gd name="T86" fmla="*/ 134 w 723"/>
                <a:gd name="T87" fmla="*/ 670 h 755"/>
                <a:gd name="T88" fmla="*/ 95 w 723"/>
                <a:gd name="T89" fmla="*/ 633 h 755"/>
                <a:gd name="T90" fmla="*/ 62 w 723"/>
                <a:gd name="T91" fmla="*/ 590 h 755"/>
                <a:gd name="T92" fmla="*/ 35 w 723"/>
                <a:gd name="T93" fmla="*/ 543 h 755"/>
                <a:gd name="T94" fmla="*/ 16 w 723"/>
                <a:gd name="T95" fmla="*/ 492 h 755"/>
                <a:gd name="T96" fmla="*/ 4 w 723"/>
                <a:gd name="T97" fmla="*/ 435 h 755"/>
                <a:gd name="T98" fmla="*/ 0 w 723"/>
                <a:gd name="T99" fmla="*/ 377 h 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723" h="755">
                  <a:moveTo>
                    <a:pt x="0" y="377"/>
                  </a:moveTo>
                  <a:lnTo>
                    <a:pt x="0" y="377"/>
                  </a:lnTo>
                  <a:lnTo>
                    <a:pt x="0" y="357"/>
                  </a:lnTo>
                  <a:lnTo>
                    <a:pt x="1" y="338"/>
                  </a:lnTo>
                  <a:lnTo>
                    <a:pt x="4" y="318"/>
                  </a:lnTo>
                  <a:lnTo>
                    <a:pt x="7" y="300"/>
                  </a:lnTo>
                  <a:lnTo>
                    <a:pt x="11" y="282"/>
                  </a:lnTo>
                  <a:lnTo>
                    <a:pt x="16" y="264"/>
                  </a:lnTo>
                  <a:lnTo>
                    <a:pt x="22" y="245"/>
                  </a:lnTo>
                  <a:lnTo>
                    <a:pt x="28" y="228"/>
                  </a:lnTo>
                  <a:lnTo>
                    <a:pt x="35" y="211"/>
                  </a:lnTo>
                  <a:lnTo>
                    <a:pt x="44" y="195"/>
                  </a:lnTo>
                  <a:lnTo>
                    <a:pt x="52" y="179"/>
                  </a:lnTo>
                  <a:lnTo>
                    <a:pt x="62" y="164"/>
                  </a:lnTo>
                  <a:lnTo>
                    <a:pt x="72" y="149"/>
                  </a:lnTo>
                  <a:lnTo>
                    <a:pt x="83" y="136"/>
                  </a:lnTo>
                  <a:lnTo>
                    <a:pt x="95" y="122"/>
                  </a:lnTo>
                  <a:lnTo>
                    <a:pt x="107" y="109"/>
                  </a:lnTo>
                  <a:lnTo>
                    <a:pt x="119" y="96"/>
                  </a:lnTo>
                  <a:lnTo>
                    <a:pt x="133" y="84"/>
                  </a:lnTo>
                  <a:lnTo>
                    <a:pt x="147" y="73"/>
                  </a:lnTo>
                  <a:lnTo>
                    <a:pt x="162" y="64"/>
                  </a:lnTo>
                  <a:lnTo>
                    <a:pt x="176" y="54"/>
                  </a:lnTo>
                  <a:lnTo>
                    <a:pt x="192" y="44"/>
                  </a:lnTo>
                  <a:lnTo>
                    <a:pt x="208" y="37"/>
                  </a:lnTo>
                  <a:lnTo>
                    <a:pt x="225" y="29"/>
                  </a:lnTo>
                  <a:lnTo>
                    <a:pt x="242" y="22"/>
                  </a:lnTo>
                  <a:lnTo>
                    <a:pt x="260" y="16"/>
                  </a:lnTo>
                  <a:lnTo>
                    <a:pt x="277" y="11"/>
                  </a:lnTo>
                  <a:lnTo>
                    <a:pt x="296" y="7"/>
                  </a:lnTo>
                  <a:lnTo>
                    <a:pt x="315" y="4"/>
                  </a:lnTo>
                  <a:lnTo>
                    <a:pt x="335" y="1"/>
                  </a:lnTo>
                  <a:lnTo>
                    <a:pt x="354" y="0"/>
                  </a:lnTo>
                  <a:lnTo>
                    <a:pt x="374" y="0"/>
                  </a:lnTo>
                  <a:lnTo>
                    <a:pt x="374" y="0"/>
                  </a:lnTo>
                  <a:lnTo>
                    <a:pt x="392" y="0"/>
                  </a:lnTo>
                  <a:lnTo>
                    <a:pt x="411" y="1"/>
                  </a:lnTo>
                  <a:lnTo>
                    <a:pt x="428" y="4"/>
                  </a:lnTo>
                  <a:lnTo>
                    <a:pt x="447" y="6"/>
                  </a:lnTo>
                  <a:lnTo>
                    <a:pt x="464" y="10"/>
                  </a:lnTo>
                  <a:lnTo>
                    <a:pt x="481" y="15"/>
                  </a:lnTo>
                  <a:lnTo>
                    <a:pt x="497" y="20"/>
                  </a:lnTo>
                  <a:lnTo>
                    <a:pt x="513" y="26"/>
                  </a:lnTo>
                  <a:lnTo>
                    <a:pt x="527" y="33"/>
                  </a:lnTo>
                  <a:lnTo>
                    <a:pt x="543" y="40"/>
                  </a:lnTo>
                  <a:lnTo>
                    <a:pt x="556" y="49"/>
                  </a:lnTo>
                  <a:lnTo>
                    <a:pt x="571" y="57"/>
                  </a:lnTo>
                  <a:lnTo>
                    <a:pt x="584" y="67"/>
                  </a:lnTo>
                  <a:lnTo>
                    <a:pt x="597" y="78"/>
                  </a:lnTo>
                  <a:lnTo>
                    <a:pt x="609" y="89"/>
                  </a:lnTo>
                  <a:lnTo>
                    <a:pt x="621" y="101"/>
                  </a:lnTo>
                  <a:lnTo>
                    <a:pt x="632" y="114"/>
                  </a:lnTo>
                  <a:lnTo>
                    <a:pt x="642" y="127"/>
                  </a:lnTo>
                  <a:lnTo>
                    <a:pt x="653" y="140"/>
                  </a:lnTo>
                  <a:lnTo>
                    <a:pt x="661" y="155"/>
                  </a:lnTo>
                  <a:lnTo>
                    <a:pt x="670" y="171"/>
                  </a:lnTo>
                  <a:lnTo>
                    <a:pt x="678" y="185"/>
                  </a:lnTo>
                  <a:lnTo>
                    <a:pt x="685" y="203"/>
                  </a:lnTo>
                  <a:lnTo>
                    <a:pt x="693" y="220"/>
                  </a:lnTo>
                  <a:lnTo>
                    <a:pt x="699" y="237"/>
                  </a:lnTo>
                  <a:lnTo>
                    <a:pt x="704" y="255"/>
                  </a:lnTo>
                  <a:lnTo>
                    <a:pt x="709" y="274"/>
                  </a:lnTo>
                  <a:lnTo>
                    <a:pt x="713" y="294"/>
                  </a:lnTo>
                  <a:lnTo>
                    <a:pt x="717" y="314"/>
                  </a:lnTo>
                  <a:lnTo>
                    <a:pt x="720" y="334"/>
                  </a:lnTo>
                  <a:lnTo>
                    <a:pt x="722" y="356"/>
                  </a:lnTo>
                  <a:lnTo>
                    <a:pt x="723" y="377"/>
                  </a:lnTo>
                  <a:lnTo>
                    <a:pt x="723" y="421"/>
                  </a:lnTo>
                  <a:lnTo>
                    <a:pt x="167" y="421"/>
                  </a:lnTo>
                  <a:lnTo>
                    <a:pt x="167" y="421"/>
                  </a:lnTo>
                  <a:lnTo>
                    <a:pt x="170" y="440"/>
                  </a:lnTo>
                  <a:lnTo>
                    <a:pt x="175" y="459"/>
                  </a:lnTo>
                  <a:lnTo>
                    <a:pt x="183" y="476"/>
                  </a:lnTo>
                  <a:lnTo>
                    <a:pt x="191" y="493"/>
                  </a:lnTo>
                  <a:lnTo>
                    <a:pt x="200" y="507"/>
                  </a:lnTo>
                  <a:lnTo>
                    <a:pt x="211" y="522"/>
                  </a:lnTo>
                  <a:lnTo>
                    <a:pt x="223" y="535"/>
                  </a:lnTo>
                  <a:lnTo>
                    <a:pt x="236" y="548"/>
                  </a:lnTo>
                  <a:lnTo>
                    <a:pt x="251" y="557"/>
                  </a:lnTo>
                  <a:lnTo>
                    <a:pt x="267" y="567"/>
                  </a:lnTo>
                  <a:lnTo>
                    <a:pt x="282" y="576"/>
                  </a:lnTo>
                  <a:lnTo>
                    <a:pt x="299" y="583"/>
                  </a:lnTo>
                  <a:lnTo>
                    <a:pt x="318" y="588"/>
                  </a:lnTo>
                  <a:lnTo>
                    <a:pt x="337" y="592"/>
                  </a:lnTo>
                  <a:lnTo>
                    <a:pt x="357" y="594"/>
                  </a:lnTo>
                  <a:lnTo>
                    <a:pt x="376" y="595"/>
                  </a:lnTo>
                  <a:lnTo>
                    <a:pt x="376" y="595"/>
                  </a:lnTo>
                  <a:lnTo>
                    <a:pt x="393" y="595"/>
                  </a:lnTo>
                  <a:lnTo>
                    <a:pt x="408" y="594"/>
                  </a:lnTo>
                  <a:lnTo>
                    <a:pt x="424" y="592"/>
                  </a:lnTo>
                  <a:lnTo>
                    <a:pt x="438" y="588"/>
                  </a:lnTo>
                  <a:lnTo>
                    <a:pt x="452" y="584"/>
                  </a:lnTo>
                  <a:lnTo>
                    <a:pt x="465" y="581"/>
                  </a:lnTo>
                  <a:lnTo>
                    <a:pt x="478" y="574"/>
                  </a:lnTo>
                  <a:lnTo>
                    <a:pt x="491" y="570"/>
                  </a:lnTo>
                  <a:lnTo>
                    <a:pt x="513" y="557"/>
                  </a:lnTo>
                  <a:lnTo>
                    <a:pt x="533" y="543"/>
                  </a:lnTo>
                  <a:lnTo>
                    <a:pt x="551" y="528"/>
                  </a:lnTo>
                  <a:lnTo>
                    <a:pt x="566" y="512"/>
                  </a:lnTo>
                  <a:lnTo>
                    <a:pt x="674" y="627"/>
                  </a:lnTo>
                  <a:lnTo>
                    <a:pt x="674" y="627"/>
                  </a:lnTo>
                  <a:lnTo>
                    <a:pt x="662" y="640"/>
                  </a:lnTo>
                  <a:lnTo>
                    <a:pt x="649" y="654"/>
                  </a:lnTo>
                  <a:lnTo>
                    <a:pt x="634" y="666"/>
                  </a:lnTo>
                  <a:lnTo>
                    <a:pt x="620" y="678"/>
                  </a:lnTo>
                  <a:lnTo>
                    <a:pt x="604" y="689"/>
                  </a:lnTo>
                  <a:lnTo>
                    <a:pt x="587" y="700"/>
                  </a:lnTo>
                  <a:lnTo>
                    <a:pt x="569" y="710"/>
                  </a:lnTo>
                  <a:lnTo>
                    <a:pt x="550" y="718"/>
                  </a:lnTo>
                  <a:lnTo>
                    <a:pt x="531" y="727"/>
                  </a:lnTo>
                  <a:lnTo>
                    <a:pt x="511" y="734"/>
                  </a:lnTo>
                  <a:lnTo>
                    <a:pt x="489" y="740"/>
                  </a:lnTo>
                  <a:lnTo>
                    <a:pt x="469" y="745"/>
                  </a:lnTo>
                  <a:lnTo>
                    <a:pt x="447" y="749"/>
                  </a:lnTo>
                  <a:lnTo>
                    <a:pt x="424" y="752"/>
                  </a:lnTo>
                  <a:lnTo>
                    <a:pt x="400" y="754"/>
                  </a:lnTo>
                  <a:lnTo>
                    <a:pt x="376" y="755"/>
                  </a:lnTo>
                  <a:lnTo>
                    <a:pt x="376" y="755"/>
                  </a:lnTo>
                  <a:lnTo>
                    <a:pt x="357" y="754"/>
                  </a:lnTo>
                  <a:lnTo>
                    <a:pt x="337" y="752"/>
                  </a:lnTo>
                  <a:lnTo>
                    <a:pt x="318" y="750"/>
                  </a:lnTo>
                  <a:lnTo>
                    <a:pt x="298" y="748"/>
                  </a:lnTo>
                  <a:lnTo>
                    <a:pt x="280" y="743"/>
                  </a:lnTo>
                  <a:lnTo>
                    <a:pt x="262" y="738"/>
                  </a:lnTo>
                  <a:lnTo>
                    <a:pt x="243" y="732"/>
                  </a:lnTo>
                  <a:lnTo>
                    <a:pt x="226" y="726"/>
                  </a:lnTo>
                  <a:lnTo>
                    <a:pt x="209" y="718"/>
                  </a:lnTo>
                  <a:lnTo>
                    <a:pt x="193" y="710"/>
                  </a:lnTo>
                  <a:lnTo>
                    <a:pt x="178" y="701"/>
                  </a:lnTo>
                  <a:lnTo>
                    <a:pt x="162" y="691"/>
                  </a:lnTo>
                  <a:lnTo>
                    <a:pt x="147" y="682"/>
                  </a:lnTo>
                  <a:lnTo>
                    <a:pt x="134" y="670"/>
                  </a:lnTo>
                  <a:lnTo>
                    <a:pt x="120" y="659"/>
                  </a:lnTo>
                  <a:lnTo>
                    <a:pt x="107" y="646"/>
                  </a:lnTo>
                  <a:lnTo>
                    <a:pt x="95" y="633"/>
                  </a:lnTo>
                  <a:lnTo>
                    <a:pt x="83" y="620"/>
                  </a:lnTo>
                  <a:lnTo>
                    <a:pt x="72" y="605"/>
                  </a:lnTo>
                  <a:lnTo>
                    <a:pt x="62" y="590"/>
                  </a:lnTo>
                  <a:lnTo>
                    <a:pt x="52" y="576"/>
                  </a:lnTo>
                  <a:lnTo>
                    <a:pt x="44" y="560"/>
                  </a:lnTo>
                  <a:lnTo>
                    <a:pt x="35" y="543"/>
                  </a:lnTo>
                  <a:lnTo>
                    <a:pt x="28" y="527"/>
                  </a:lnTo>
                  <a:lnTo>
                    <a:pt x="22" y="509"/>
                  </a:lnTo>
                  <a:lnTo>
                    <a:pt x="16" y="492"/>
                  </a:lnTo>
                  <a:lnTo>
                    <a:pt x="11" y="473"/>
                  </a:lnTo>
                  <a:lnTo>
                    <a:pt x="7" y="455"/>
                  </a:lnTo>
                  <a:lnTo>
                    <a:pt x="4" y="435"/>
                  </a:lnTo>
                  <a:lnTo>
                    <a:pt x="1" y="417"/>
                  </a:lnTo>
                  <a:lnTo>
                    <a:pt x="0" y="398"/>
                  </a:lnTo>
                  <a:lnTo>
                    <a:pt x="0" y="37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6"/>
            <p:cNvSpPr>
              <a:spLocks/>
            </p:cNvSpPr>
            <p:nvPr userDrawn="1"/>
          </p:nvSpPr>
          <p:spPr bwMode="auto">
            <a:xfrm>
              <a:off x="2400" y="2055"/>
              <a:ext cx="209" cy="250"/>
            </a:xfrm>
            <a:custGeom>
              <a:avLst/>
              <a:gdLst>
                <a:gd name="T0" fmla="*/ 458 w 628"/>
                <a:gd name="T1" fmla="*/ 752 h 752"/>
                <a:gd name="T2" fmla="*/ 458 w 628"/>
                <a:gd name="T3" fmla="*/ 315 h 752"/>
                <a:gd name="T4" fmla="*/ 454 w 628"/>
                <a:gd name="T5" fmla="*/ 285 h 752"/>
                <a:gd name="T6" fmla="*/ 445 w 628"/>
                <a:gd name="T7" fmla="*/ 259 h 752"/>
                <a:gd name="T8" fmla="*/ 432 w 628"/>
                <a:gd name="T9" fmla="*/ 234 h 752"/>
                <a:gd name="T10" fmla="*/ 415 w 628"/>
                <a:gd name="T11" fmla="*/ 212 h 752"/>
                <a:gd name="T12" fmla="*/ 394 w 628"/>
                <a:gd name="T13" fmla="*/ 195 h 752"/>
                <a:gd name="T14" fmla="*/ 370 w 628"/>
                <a:gd name="T15" fmla="*/ 182 h 752"/>
                <a:gd name="T16" fmla="*/ 342 w 628"/>
                <a:gd name="T17" fmla="*/ 173 h 752"/>
                <a:gd name="T18" fmla="*/ 314 w 628"/>
                <a:gd name="T19" fmla="*/ 171 h 752"/>
                <a:gd name="T20" fmla="*/ 299 w 628"/>
                <a:gd name="T21" fmla="*/ 171 h 752"/>
                <a:gd name="T22" fmla="*/ 271 w 628"/>
                <a:gd name="T23" fmla="*/ 177 h 752"/>
                <a:gd name="T24" fmla="*/ 244 w 628"/>
                <a:gd name="T25" fmla="*/ 188 h 752"/>
                <a:gd name="T26" fmla="*/ 222 w 628"/>
                <a:gd name="T27" fmla="*/ 204 h 752"/>
                <a:gd name="T28" fmla="*/ 203 w 628"/>
                <a:gd name="T29" fmla="*/ 223 h 752"/>
                <a:gd name="T30" fmla="*/ 187 w 628"/>
                <a:gd name="T31" fmla="*/ 245 h 752"/>
                <a:gd name="T32" fmla="*/ 176 w 628"/>
                <a:gd name="T33" fmla="*/ 272 h 752"/>
                <a:gd name="T34" fmla="*/ 170 w 628"/>
                <a:gd name="T35" fmla="*/ 300 h 752"/>
                <a:gd name="T36" fmla="*/ 170 w 628"/>
                <a:gd name="T37" fmla="*/ 752 h 752"/>
                <a:gd name="T38" fmla="*/ 0 w 628"/>
                <a:gd name="T39" fmla="*/ 315 h 752"/>
                <a:gd name="T40" fmla="*/ 0 w 628"/>
                <a:gd name="T41" fmla="*/ 298 h 752"/>
                <a:gd name="T42" fmla="*/ 3 w 628"/>
                <a:gd name="T43" fmla="*/ 266 h 752"/>
                <a:gd name="T44" fmla="*/ 9 w 628"/>
                <a:gd name="T45" fmla="*/ 235 h 752"/>
                <a:gd name="T46" fmla="*/ 18 w 628"/>
                <a:gd name="T47" fmla="*/ 206 h 752"/>
                <a:gd name="T48" fmla="*/ 30 w 628"/>
                <a:gd name="T49" fmla="*/ 178 h 752"/>
                <a:gd name="T50" fmla="*/ 45 w 628"/>
                <a:gd name="T51" fmla="*/ 151 h 752"/>
                <a:gd name="T52" fmla="*/ 71 w 628"/>
                <a:gd name="T53" fmla="*/ 115 h 752"/>
                <a:gd name="T54" fmla="*/ 114 w 628"/>
                <a:gd name="T55" fmla="*/ 72 h 752"/>
                <a:gd name="T56" fmla="*/ 151 w 628"/>
                <a:gd name="T57" fmla="*/ 45 h 752"/>
                <a:gd name="T58" fmla="*/ 177 w 628"/>
                <a:gd name="T59" fmla="*/ 31 h 752"/>
                <a:gd name="T60" fmla="*/ 205 w 628"/>
                <a:gd name="T61" fmla="*/ 18 h 752"/>
                <a:gd name="T62" fmla="*/ 235 w 628"/>
                <a:gd name="T63" fmla="*/ 10 h 752"/>
                <a:gd name="T64" fmla="*/ 265 w 628"/>
                <a:gd name="T65" fmla="*/ 4 h 752"/>
                <a:gd name="T66" fmla="*/ 297 w 628"/>
                <a:gd name="T67" fmla="*/ 0 h 752"/>
                <a:gd name="T68" fmla="*/ 314 w 628"/>
                <a:gd name="T69" fmla="*/ 0 h 752"/>
                <a:gd name="T70" fmla="*/ 345 w 628"/>
                <a:gd name="T71" fmla="*/ 1 h 752"/>
                <a:gd name="T72" fmla="*/ 377 w 628"/>
                <a:gd name="T73" fmla="*/ 6 h 752"/>
                <a:gd name="T74" fmla="*/ 406 w 628"/>
                <a:gd name="T75" fmla="*/ 14 h 752"/>
                <a:gd name="T76" fmla="*/ 436 w 628"/>
                <a:gd name="T77" fmla="*/ 25 h 752"/>
                <a:gd name="T78" fmla="*/ 464 w 628"/>
                <a:gd name="T79" fmla="*/ 38 h 752"/>
                <a:gd name="T80" fmla="*/ 489 w 628"/>
                <a:gd name="T81" fmla="*/ 54 h 752"/>
                <a:gd name="T82" fmla="*/ 535 w 628"/>
                <a:gd name="T83" fmla="*/ 92 h 752"/>
                <a:gd name="T84" fmla="*/ 574 w 628"/>
                <a:gd name="T85" fmla="*/ 139 h 752"/>
                <a:gd name="T86" fmla="*/ 590 w 628"/>
                <a:gd name="T87" fmla="*/ 165 h 752"/>
                <a:gd name="T88" fmla="*/ 602 w 628"/>
                <a:gd name="T89" fmla="*/ 192 h 752"/>
                <a:gd name="T90" fmla="*/ 613 w 628"/>
                <a:gd name="T91" fmla="*/ 221 h 752"/>
                <a:gd name="T92" fmla="*/ 621 w 628"/>
                <a:gd name="T93" fmla="*/ 251 h 752"/>
                <a:gd name="T94" fmla="*/ 626 w 628"/>
                <a:gd name="T95" fmla="*/ 282 h 752"/>
                <a:gd name="T96" fmla="*/ 628 w 628"/>
                <a:gd name="T97" fmla="*/ 315 h 7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28" h="752">
                  <a:moveTo>
                    <a:pt x="628" y="752"/>
                  </a:moveTo>
                  <a:lnTo>
                    <a:pt x="458" y="752"/>
                  </a:lnTo>
                  <a:lnTo>
                    <a:pt x="458" y="315"/>
                  </a:lnTo>
                  <a:lnTo>
                    <a:pt x="458" y="315"/>
                  </a:lnTo>
                  <a:lnTo>
                    <a:pt x="456" y="300"/>
                  </a:lnTo>
                  <a:lnTo>
                    <a:pt x="454" y="285"/>
                  </a:lnTo>
                  <a:lnTo>
                    <a:pt x="450" y="272"/>
                  </a:lnTo>
                  <a:lnTo>
                    <a:pt x="445" y="259"/>
                  </a:lnTo>
                  <a:lnTo>
                    <a:pt x="439" y="245"/>
                  </a:lnTo>
                  <a:lnTo>
                    <a:pt x="432" y="234"/>
                  </a:lnTo>
                  <a:lnTo>
                    <a:pt x="425" y="223"/>
                  </a:lnTo>
                  <a:lnTo>
                    <a:pt x="415" y="212"/>
                  </a:lnTo>
                  <a:lnTo>
                    <a:pt x="405" y="204"/>
                  </a:lnTo>
                  <a:lnTo>
                    <a:pt x="394" y="195"/>
                  </a:lnTo>
                  <a:lnTo>
                    <a:pt x="382" y="188"/>
                  </a:lnTo>
                  <a:lnTo>
                    <a:pt x="370" y="182"/>
                  </a:lnTo>
                  <a:lnTo>
                    <a:pt x="356" y="177"/>
                  </a:lnTo>
                  <a:lnTo>
                    <a:pt x="342" y="173"/>
                  </a:lnTo>
                  <a:lnTo>
                    <a:pt x="328" y="171"/>
                  </a:lnTo>
                  <a:lnTo>
                    <a:pt x="314" y="171"/>
                  </a:lnTo>
                  <a:lnTo>
                    <a:pt x="314" y="171"/>
                  </a:lnTo>
                  <a:lnTo>
                    <a:pt x="299" y="171"/>
                  </a:lnTo>
                  <a:lnTo>
                    <a:pt x="285" y="173"/>
                  </a:lnTo>
                  <a:lnTo>
                    <a:pt x="271" y="177"/>
                  </a:lnTo>
                  <a:lnTo>
                    <a:pt x="258" y="182"/>
                  </a:lnTo>
                  <a:lnTo>
                    <a:pt x="244" y="188"/>
                  </a:lnTo>
                  <a:lnTo>
                    <a:pt x="233" y="195"/>
                  </a:lnTo>
                  <a:lnTo>
                    <a:pt x="222" y="204"/>
                  </a:lnTo>
                  <a:lnTo>
                    <a:pt x="212" y="212"/>
                  </a:lnTo>
                  <a:lnTo>
                    <a:pt x="203" y="223"/>
                  </a:lnTo>
                  <a:lnTo>
                    <a:pt x="194" y="234"/>
                  </a:lnTo>
                  <a:lnTo>
                    <a:pt x="187" y="245"/>
                  </a:lnTo>
                  <a:lnTo>
                    <a:pt x="181" y="259"/>
                  </a:lnTo>
                  <a:lnTo>
                    <a:pt x="176" y="272"/>
                  </a:lnTo>
                  <a:lnTo>
                    <a:pt x="173" y="285"/>
                  </a:lnTo>
                  <a:lnTo>
                    <a:pt x="170" y="300"/>
                  </a:lnTo>
                  <a:lnTo>
                    <a:pt x="170" y="315"/>
                  </a:lnTo>
                  <a:lnTo>
                    <a:pt x="170" y="752"/>
                  </a:lnTo>
                  <a:lnTo>
                    <a:pt x="0" y="752"/>
                  </a:lnTo>
                  <a:lnTo>
                    <a:pt x="0" y="315"/>
                  </a:lnTo>
                  <a:lnTo>
                    <a:pt x="0" y="315"/>
                  </a:lnTo>
                  <a:lnTo>
                    <a:pt x="0" y="298"/>
                  </a:lnTo>
                  <a:lnTo>
                    <a:pt x="1" y="282"/>
                  </a:lnTo>
                  <a:lnTo>
                    <a:pt x="3" y="266"/>
                  </a:lnTo>
                  <a:lnTo>
                    <a:pt x="6" y="251"/>
                  </a:lnTo>
                  <a:lnTo>
                    <a:pt x="9" y="235"/>
                  </a:lnTo>
                  <a:lnTo>
                    <a:pt x="13" y="221"/>
                  </a:lnTo>
                  <a:lnTo>
                    <a:pt x="18" y="206"/>
                  </a:lnTo>
                  <a:lnTo>
                    <a:pt x="24" y="192"/>
                  </a:lnTo>
                  <a:lnTo>
                    <a:pt x="30" y="178"/>
                  </a:lnTo>
                  <a:lnTo>
                    <a:pt x="37" y="165"/>
                  </a:lnTo>
                  <a:lnTo>
                    <a:pt x="45" y="151"/>
                  </a:lnTo>
                  <a:lnTo>
                    <a:pt x="53" y="139"/>
                  </a:lnTo>
                  <a:lnTo>
                    <a:pt x="71" y="115"/>
                  </a:lnTo>
                  <a:lnTo>
                    <a:pt x="91" y="92"/>
                  </a:lnTo>
                  <a:lnTo>
                    <a:pt x="114" y="72"/>
                  </a:lnTo>
                  <a:lnTo>
                    <a:pt x="137" y="54"/>
                  </a:lnTo>
                  <a:lnTo>
                    <a:pt x="151" y="45"/>
                  </a:lnTo>
                  <a:lnTo>
                    <a:pt x="164" y="38"/>
                  </a:lnTo>
                  <a:lnTo>
                    <a:pt x="177" y="31"/>
                  </a:lnTo>
                  <a:lnTo>
                    <a:pt x="191" y="25"/>
                  </a:lnTo>
                  <a:lnTo>
                    <a:pt x="205" y="18"/>
                  </a:lnTo>
                  <a:lnTo>
                    <a:pt x="220" y="14"/>
                  </a:lnTo>
                  <a:lnTo>
                    <a:pt x="235" y="10"/>
                  </a:lnTo>
                  <a:lnTo>
                    <a:pt x="251" y="6"/>
                  </a:lnTo>
                  <a:lnTo>
                    <a:pt x="265" y="4"/>
                  </a:lnTo>
                  <a:lnTo>
                    <a:pt x="281" y="1"/>
                  </a:lnTo>
                  <a:lnTo>
                    <a:pt x="297" y="0"/>
                  </a:lnTo>
                  <a:lnTo>
                    <a:pt x="314" y="0"/>
                  </a:lnTo>
                  <a:lnTo>
                    <a:pt x="314" y="0"/>
                  </a:lnTo>
                  <a:lnTo>
                    <a:pt x="330" y="0"/>
                  </a:lnTo>
                  <a:lnTo>
                    <a:pt x="345" y="1"/>
                  </a:lnTo>
                  <a:lnTo>
                    <a:pt x="361" y="4"/>
                  </a:lnTo>
                  <a:lnTo>
                    <a:pt x="377" y="6"/>
                  </a:lnTo>
                  <a:lnTo>
                    <a:pt x="392" y="10"/>
                  </a:lnTo>
                  <a:lnTo>
                    <a:pt x="406" y="14"/>
                  </a:lnTo>
                  <a:lnTo>
                    <a:pt x="421" y="18"/>
                  </a:lnTo>
                  <a:lnTo>
                    <a:pt x="436" y="25"/>
                  </a:lnTo>
                  <a:lnTo>
                    <a:pt x="449" y="31"/>
                  </a:lnTo>
                  <a:lnTo>
                    <a:pt x="464" y="38"/>
                  </a:lnTo>
                  <a:lnTo>
                    <a:pt x="476" y="45"/>
                  </a:lnTo>
                  <a:lnTo>
                    <a:pt x="489" y="54"/>
                  </a:lnTo>
                  <a:lnTo>
                    <a:pt x="514" y="72"/>
                  </a:lnTo>
                  <a:lnTo>
                    <a:pt x="535" y="92"/>
                  </a:lnTo>
                  <a:lnTo>
                    <a:pt x="556" y="115"/>
                  </a:lnTo>
                  <a:lnTo>
                    <a:pt x="574" y="139"/>
                  </a:lnTo>
                  <a:lnTo>
                    <a:pt x="582" y="151"/>
                  </a:lnTo>
                  <a:lnTo>
                    <a:pt x="590" y="165"/>
                  </a:lnTo>
                  <a:lnTo>
                    <a:pt x="596" y="178"/>
                  </a:lnTo>
                  <a:lnTo>
                    <a:pt x="602" y="192"/>
                  </a:lnTo>
                  <a:lnTo>
                    <a:pt x="609" y="206"/>
                  </a:lnTo>
                  <a:lnTo>
                    <a:pt x="613" y="221"/>
                  </a:lnTo>
                  <a:lnTo>
                    <a:pt x="618" y="235"/>
                  </a:lnTo>
                  <a:lnTo>
                    <a:pt x="621" y="251"/>
                  </a:lnTo>
                  <a:lnTo>
                    <a:pt x="624" y="266"/>
                  </a:lnTo>
                  <a:lnTo>
                    <a:pt x="626" y="282"/>
                  </a:lnTo>
                  <a:lnTo>
                    <a:pt x="627" y="298"/>
                  </a:lnTo>
                  <a:lnTo>
                    <a:pt x="628" y="315"/>
                  </a:lnTo>
                  <a:lnTo>
                    <a:pt x="628" y="752"/>
                  </a:lnTo>
                  <a:close/>
                </a:path>
              </a:pathLst>
            </a:custGeom>
            <a:solidFill>
              <a:srgbClr val="201D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7"/>
            <p:cNvSpPr>
              <a:spLocks/>
            </p:cNvSpPr>
            <p:nvPr userDrawn="1"/>
          </p:nvSpPr>
          <p:spPr bwMode="auto">
            <a:xfrm>
              <a:off x="1694" y="2055"/>
              <a:ext cx="87" cy="86"/>
            </a:xfrm>
            <a:custGeom>
              <a:avLst/>
              <a:gdLst>
                <a:gd name="T0" fmla="*/ 259 w 259"/>
                <a:gd name="T1" fmla="*/ 130 h 259"/>
                <a:gd name="T2" fmla="*/ 256 w 259"/>
                <a:gd name="T3" fmla="*/ 155 h 259"/>
                <a:gd name="T4" fmla="*/ 249 w 259"/>
                <a:gd name="T5" fmla="*/ 180 h 259"/>
                <a:gd name="T6" fmla="*/ 237 w 259"/>
                <a:gd name="T7" fmla="*/ 202 h 259"/>
                <a:gd name="T8" fmla="*/ 221 w 259"/>
                <a:gd name="T9" fmla="*/ 221 h 259"/>
                <a:gd name="T10" fmla="*/ 201 w 259"/>
                <a:gd name="T11" fmla="*/ 237 h 259"/>
                <a:gd name="T12" fmla="*/ 179 w 259"/>
                <a:gd name="T13" fmla="*/ 248 h 259"/>
                <a:gd name="T14" fmla="*/ 155 w 259"/>
                <a:gd name="T15" fmla="*/ 256 h 259"/>
                <a:gd name="T16" fmla="*/ 130 w 259"/>
                <a:gd name="T17" fmla="*/ 259 h 259"/>
                <a:gd name="T18" fmla="*/ 116 w 259"/>
                <a:gd name="T19" fmla="*/ 258 h 259"/>
                <a:gd name="T20" fmla="*/ 91 w 259"/>
                <a:gd name="T21" fmla="*/ 253 h 259"/>
                <a:gd name="T22" fmla="*/ 67 w 259"/>
                <a:gd name="T23" fmla="*/ 243 h 259"/>
                <a:gd name="T24" fmla="*/ 48 w 259"/>
                <a:gd name="T25" fmla="*/ 230 h 259"/>
                <a:gd name="T26" fmla="*/ 30 w 259"/>
                <a:gd name="T27" fmla="*/ 211 h 259"/>
                <a:gd name="T28" fmla="*/ 16 w 259"/>
                <a:gd name="T29" fmla="*/ 191 h 259"/>
                <a:gd name="T30" fmla="*/ 7 w 259"/>
                <a:gd name="T31" fmla="*/ 167 h 259"/>
                <a:gd name="T32" fmla="*/ 0 w 259"/>
                <a:gd name="T33" fmla="*/ 143 h 259"/>
                <a:gd name="T34" fmla="*/ 0 w 259"/>
                <a:gd name="T35" fmla="*/ 130 h 259"/>
                <a:gd name="T36" fmla="*/ 3 w 259"/>
                <a:gd name="T37" fmla="*/ 103 h 259"/>
                <a:gd name="T38" fmla="*/ 10 w 259"/>
                <a:gd name="T39" fmla="*/ 78 h 259"/>
                <a:gd name="T40" fmla="*/ 22 w 259"/>
                <a:gd name="T41" fmla="*/ 56 h 259"/>
                <a:gd name="T42" fmla="*/ 38 w 259"/>
                <a:gd name="T43" fmla="*/ 38 h 259"/>
                <a:gd name="T44" fmla="*/ 58 w 259"/>
                <a:gd name="T45" fmla="*/ 22 h 259"/>
                <a:gd name="T46" fmla="*/ 80 w 259"/>
                <a:gd name="T47" fmla="*/ 10 h 259"/>
                <a:gd name="T48" fmla="*/ 104 w 259"/>
                <a:gd name="T49" fmla="*/ 3 h 259"/>
                <a:gd name="T50" fmla="*/ 130 w 259"/>
                <a:gd name="T51" fmla="*/ 0 h 259"/>
                <a:gd name="T52" fmla="*/ 143 w 259"/>
                <a:gd name="T53" fmla="*/ 0 h 259"/>
                <a:gd name="T54" fmla="*/ 167 w 259"/>
                <a:gd name="T55" fmla="*/ 5 h 259"/>
                <a:gd name="T56" fmla="*/ 190 w 259"/>
                <a:gd name="T57" fmla="*/ 15 h 259"/>
                <a:gd name="T58" fmla="*/ 211 w 259"/>
                <a:gd name="T59" fmla="*/ 30 h 259"/>
                <a:gd name="T60" fmla="*/ 229 w 259"/>
                <a:gd name="T61" fmla="*/ 47 h 259"/>
                <a:gd name="T62" fmla="*/ 243 w 259"/>
                <a:gd name="T63" fmla="*/ 67 h 259"/>
                <a:gd name="T64" fmla="*/ 253 w 259"/>
                <a:gd name="T65" fmla="*/ 91 h 259"/>
                <a:gd name="T66" fmla="*/ 257 w 259"/>
                <a:gd name="T67" fmla="*/ 116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59" h="259">
                  <a:moveTo>
                    <a:pt x="259" y="130"/>
                  </a:moveTo>
                  <a:lnTo>
                    <a:pt x="259" y="130"/>
                  </a:lnTo>
                  <a:lnTo>
                    <a:pt x="257" y="143"/>
                  </a:lnTo>
                  <a:lnTo>
                    <a:pt x="256" y="155"/>
                  </a:lnTo>
                  <a:lnTo>
                    <a:pt x="253" y="167"/>
                  </a:lnTo>
                  <a:lnTo>
                    <a:pt x="249" y="180"/>
                  </a:lnTo>
                  <a:lnTo>
                    <a:pt x="243" y="191"/>
                  </a:lnTo>
                  <a:lnTo>
                    <a:pt x="237" y="202"/>
                  </a:lnTo>
                  <a:lnTo>
                    <a:pt x="229" y="211"/>
                  </a:lnTo>
                  <a:lnTo>
                    <a:pt x="221" y="221"/>
                  </a:lnTo>
                  <a:lnTo>
                    <a:pt x="211" y="230"/>
                  </a:lnTo>
                  <a:lnTo>
                    <a:pt x="201" y="237"/>
                  </a:lnTo>
                  <a:lnTo>
                    <a:pt x="190" y="243"/>
                  </a:lnTo>
                  <a:lnTo>
                    <a:pt x="179" y="248"/>
                  </a:lnTo>
                  <a:lnTo>
                    <a:pt x="167" y="253"/>
                  </a:lnTo>
                  <a:lnTo>
                    <a:pt x="155" y="256"/>
                  </a:lnTo>
                  <a:lnTo>
                    <a:pt x="143" y="258"/>
                  </a:lnTo>
                  <a:lnTo>
                    <a:pt x="130" y="259"/>
                  </a:lnTo>
                  <a:lnTo>
                    <a:pt x="130" y="259"/>
                  </a:lnTo>
                  <a:lnTo>
                    <a:pt x="116" y="258"/>
                  </a:lnTo>
                  <a:lnTo>
                    <a:pt x="104" y="256"/>
                  </a:lnTo>
                  <a:lnTo>
                    <a:pt x="91" y="253"/>
                  </a:lnTo>
                  <a:lnTo>
                    <a:pt x="80" y="248"/>
                  </a:lnTo>
                  <a:lnTo>
                    <a:pt x="67" y="243"/>
                  </a:lnTo>
                  <a:lnTo>
                    <a:pt x="58" y="237"/>
                  </a:lnTo>
                  <a:lnTo>
                    <a:pt x="48" y="230"/>
                  </a:lnTo>
                  <a:lnTo>
                    <a:pt x="38" y="221"/>
                  </a:lnTo>
                  <a:lnTo>
                    <a:pt x="30" y="211"/>
                  </a:lnTo>
                  <a:lnTo>
                    <a:pt x="22" y="202"/>
                  </a:lnTo>
                  <a:lnTo>
                    <a:pt x="16" y="191"/>
                  </a:lnTo>
                  <a:lnTo>
                    <a:pt x="10" y="180"/>
                  </a:lnTo>
                  <a:lnTo>
                    <a:pt x="7" y="167"/>
                  </a:lnTo>
                  <a:lnTo>
                    <a:pt x="3" y="155"/>
                  </a:lnTo>
                  <a:lnTo>
                    <a:pt x="0" y="143"/>
                  </a:lnTo>
                  <a:lnTo>
                    <a:pt x="0" y="130"/>
                  </a:lnTo>
                  <a:lnTo>
                    <a:pt x="0" y="130"/>
                  </a:lnTo>
                  <a:lnTo>
                    <a:pt x="0" y="116"/>
                  </a:lnTo>
                  <a:lnTo>
                    <a:pt x="3" y="103"/>
                  </a:lnTo>
                  <a:lnTo>
                    <a:pt x="7" y="91"/>
                  </a:lnTo>
                  <a:lnTo>
                    <a:pt x="10" y="78"/>
                  </a:lnTo>
                  <a:lnTo>
                    <a:pt x="16" y="67"/>
                  </a:lnTo>
                  <a:lnTo>
                    <a:pt x="22" y="56"/>
                  </a:lnTo>
                  <a:lnTo>
                    <a:pt x="30" y="47"/>
                  </a:lnTo>
                  <a:lnTo>
                    <a:pt x="38" y="38"/>
                  </a:lnTo>
                  <a:lnTo>
                    <a:pt x="48" y="30"/>
                  </a:lnTo>
                  <a:lnTo>
                    <a:pt x="58" y="22"/>
                  </a:lnTo>
                  <a:lnTo>
                    <a:pt x="67" y="15"/>
                  </a:lnTo>
                  <a:lnTo>
                    <a:pt x="80" y="10"/>
                  </a:lnTo>
                  <a:lnTo>
                    <a:pt x="91" y="5"/>
                  </a:lnTo>
                  <a:lnTo>
                    <a:pt x="104" y="3"/>
                  </a:lnTo>
                  <a:lnTo>
                    <a:pt x="116" y="0"/>
                  </a:lnTo>
                  <a:lnTo>
                    <a:pt x="130" y="0"/>
                  </a:lnTo>
                  <a:lnTo>
                    <a:pt x="130" y="0"/>
                  </a:lnTo>
                  <a:lnTo>
                    <a:pt x="143" y="0"/>
                  </a:lnTo>
                  <a:lnTo>
                    <a:pt x="155" y="3"/>
                  </a:lnTo>
                  <a:lnTo>
                    <a:pt x="167" y="5"/>
                  </a:lnTo>
                  <a:lnTo>
                    <a:pt x="179" y="10"/>
                  </a:lnTo>
                  <a:lnTo>
                    <a:pt x="190" y="15"/>
                  </a:lnTo>
                  <a:lnTo>
                    <a:pt x="201" y="22"/>
                  </a:lnTo>
                  <a:lnTo>
                    <a:pt x="211" y="30"/>
                  </a:lnTo>
                  <a:lnTo>
                    <a:pt x="221" y="38"/>
                  </a:lnTo>
                  <a:lnTo>
                    <a:pt x="229" y="47"/>
                  </a:lnTo>
                  <a:lnTo>
                    <a:pt x="237" y="56"/>
                  </a:lnTo>
                  <a:lnTo>
                    <a:pt x="243" y="67"/>
                  </a:lnTo>
                  <a:lnTo>
                    <a:pt x="249" y="78"/>
                  </a:lnTo>
                  <a:lnTo>
                    <a:pt x="253" y="91"/>
                  </a:lnTo>
                  <a:lnTo>
                    <a:pt x="256" y="103"/>
                  </a:lnTo>
                  <a:lnTo>
                    <a:pt x="257" y="116"/>
                  </a:lnTo>
                  <a:lnTo>
                    <a:pt x="259" y="130"/>
                  </a:lnTo>
                  <a:close/>
                </a:path>
              </a:pathLst>
            </a:custGeom>
            <a:solidFill>
              <a:srgbClr val="201D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8"/>
            <p:cNvSpPr>
              <a:spLocks/>
            </p:cNvSpPr>
            <p:nvPr userDrawn="1"/>
          </p:nvSpPr>
          <p:spPr bwMode="auto">
            <a:xfrm>
              <a:off x="1694" y="2055"/>
              <a:ext cx="87" cy="86"/>
            </a:xfrm>
            <a:custGeom>
              <a:avLst/>
              <a:gdLst>
                <a:gd name="T0" fmla="*/ 259 w 259"/>
                <a:gd name="T1" fmla="*/ 130 h 259"/>
                <a:gd name="T2" fmla="*/ 256 w 259"/>
                <a:gd name="T3" fmla="*/ 155 h 259"/>
                <a:gd name="T4" fmla="*/ 249 w 259"/>
                <a:gd name="T5" fmla="*/ 180 h 259"/>
                <a:gd name="T6" fmla="*/ 237 w 259"/>
                <a:gd name="T7" fmla="*/ 202 h 259"/>
                <a:gd name="T8" fmla="*/ 221 w 259"/>
                <a:gd name="T9" fmla="*/ 221 h 259"/>
                <a:gd name="T10" fmla="*/ 201 w 259"/>
                <a:gd name="T11" fmla="*/ 237 h 259"/>
                <a:gd name="T12" fmla="*/ 179 w 259"/>
                <a:gd name="T13" fmla="*/ 248 h 259"/>
                <a:gd name="T14" fmla="*/ 155 w 259"/>
                <a:gd name="T15" fmla="*/ 256 h 259"/>
                <a:gd name="T16" fmla="*/ 130 w 259"/>
                <a:gd name="T17" fmla="*/ 259 h 259"/>
                <a:gd name="T18" fmla="*/ 116 w 259"/>
                <a:gd name="T19" fmla="*/ 258 h 259"/>
                <a:gd name="T20" fmla="*/ 91 w 259"/>
                <a:gd name="T21" fmla="*/ 253 h 259"/>
                <a:gd name="T22" fmla="*/ 67 w 259"/>
                <a:gd name="T23" fmla="*/ 243 h 259"/>
                <a:gd name="T24" fmla="*/ 48 w 259"/>
                <a:gd name="T25" fmla="*/ 230 h 259"/>
                <a:gd name="T26" fmla="*/ 30 w 259"/>
                <a:gd name="T27" fmla="*/ 211 h 259"/>
                <a:gd name="T28" fmla="*/ 16 w 259"/>
                <a:gd name="T29" fmla="*/ 191 h 259"/>
                <a:gd name="T30" fmla="*/ 7 w 259"/>
                <a:gd name="T31" fmla="*/ 167 h 259"/>
                <a:gd name="T32" fmla="*/ 0 w 259"/>
                <a:gd name="T33" fmla="*/ 143 h 259"/>
                <a:gd name="T34" fmla="*/ 0 w 259"/>
                <a:gd name="T35" fmla="*/ 130 h 259"/>
                <a:gd name="T36" fmla="*/ 3 w 259"/>
                <a:gd name="T37" fmla="*/ 103 h 259"/>
                <a:gd name="T38" fmla="*/ 10 w 259"/>
                <a:gd name="T39" fmla="*/ 78 h 259"/>
                <a:gd name="T40" fmla="*/ 22 w 259"/>
                <a:gd name="T41" fmla="*/ 56 h 259"/>
                <a:gd name="T42" fmla="*/ 38 w 259"/>
                <a:gd name="T43" fmla="*/ 38 h 259"/>
                <a:gd name="T44" fmla="*/ 58 w 259"/>
                <a:gd name="T45" fmla="*/ 22 h 259"/>
                <a:gd name="T46" fmla="*/ 80 w 259"/>
                <a:gd name="T47" fmla="*/ 10 h 259"/>
                <a:gd name="T48" fmla="*/ 104 w 259"/>
                <a:gd name="T49" fmla="*/ 3 h 259"/>
                <a:gd name="T50" fmla="*/ 130 w 259"/>
                <a:gd name="T51" fmla="*/ 0 h 259"/>
                <a:gd name="T52" fmla="*/ 143 w 259"/>
                <a:gd name="T53" fmla="*/ 0 h 259"/>
                <a:gd name="T54" fmla="*/ 167 w 259"/>
                <a:gd name="T55" fmla="*/ 5 h 259"/>
                <a:gd name="T56" fmla="*/ 190 w 259"/>
                <a:gd name="T57" fmla="*/ 15 h 259"/>
                <a:gd name="T58" fmla="*/ 211 w 259"/>
                <a:gd name="T59" fmla="*/ 30 h 259"/>
                <a:gd name="T60" fmla="*/ 229 w 259"/>
                <a:gd name="T61" fmla="*/ 47 h 259"/>
                <a:gd name="T62" fmla="*/ 243 w 259"/>
                <a:gd name="T63" fmla="*/ 67 h 259"/>
                <a:gd name="T64" fmla="*/ 253 w 259"/>
                <a:gd name="T65" fmla="*/ 91 h 259"/>
                <a:gd name="T66" fmla="*/ 257 w 259"/>
                <a:gd name="T67" fmla="*/ 116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59" h="259">
                  <a:moveTo>
                    <a:pt x="259" y="130"/>
                  </a:moveTo>
                  <a:lnTo>
                    <a:pt x="259" y="130"/>
                  </a:lnTo>
                  <a:lnTo>
                    <a:pt x="257" y="143"/>
                  </a:lnTo>
                  <a:lnTo>
                    <a:pt x="256" y="155"/>
                  </a:lnTo>
                  <a:lnTo>
                    <a:pt x="253" y="167"/>
                  </a:lnTo>
                  <a:lnTo>
                    <a:pt x="249" y="180"/>
                  </a:lnTo>
                  <a:lnTo>
                    <a:pt x="243" y="191"/>
                  </a:lnTo>
                  <a:lnTo>
                    <a:pt x="237" y="202"/>
                  </a:lnTo>
                  <a:lnTo>
                    <a:pt x="229" y="211"/>
                  </a:lnTo>
                  <a:lnTo>
                    <a:pt x="221" y="221"/>
                  </a:lnTo>
                  <a:lnTo>
                    <a:pt x="211" y="230"/>
                  </a:lnTo>
                  <a:lnTo>
                    <a:pt x="201" y="237"/>
                  </a:lnTo>
                  <a:lnTo>
                    <a:pt x="190" y="243"/>
                  </a:lnTo>
                  <a:lnTo>
                    <a:pt x="179" y="248"/>
                  </a:lnTo>
                  <a:lnTo>
                    <a:pt x="167" y="253"/>
                  </a:lnTo>
                  <a:lnTo>
                    <a:pt x="155" y="256"/>
                  </a:lnTo>
                  <a:lnTo>
                    <a:pt x="143" y="258"/>
                  </a:lnTo>
                  <a:lnTo>
                    <a:pt x="130" y="259"/>
                  </a:lnTo>
                  <a:lnTo>
                    <a:pt x="130" y="259"/>
                  </a:lnTo>
                  <a:lnTo>
                    <a:pt x="116" y="258"/>
                  </a:lnTo>
                  <a:lnTo>
                    <a:pt x="104" y="256"/>
                  </a:lnTo>
                  <a:lnTo>
                    <a:pt x="91" y="253"/>
                  </a:lnTo>
                  <a:lnTo>
                    <a:pt x="80" y="248"/>
                  </a:lnTo>
                  <a:lnTo>
                    <a:pt x="67" y="243"/>
                  </a:lnTo>
                  <a:lnTo>
                    <a:pt x="58" y="237"/>
                  </a:lnTo>
                  <a:lnTo>
                    <a:pt x="48" y="230"/>
                  </a:lnTo>
                  <a:lnTo>
                    <a:pt x="38" y="221"/>
                  </a:lnTo>
                  <a:lnTo>
                    <a:pt x="30" y="211"/>
                  </a:lnTo>
                  <a:lnTo>
                    <a:pt x="22" y="202"/>
                  </a:lnTo>
                  <a:lnTo>
                    <a:pt x="16" y="191"/>
                  </a:lnTo>
                  <a:lnTo>
                    <a:pt x="10" y="180"/>
                  </a:lnTo>
                  <a:lnTo>
                    <a:pt x="7" y="167"/>
                  </a:lnTo>
                  <a:lnTo>
                    <a:pt x="3" y="155"/>
                  </a:lnTo>
                  <a:lnTo>
                    <a:pt x="0" y="143"/>
                  </a:lnTo>
                  <a:lnTo>
                    <a:pt x="0" y="130"/>
                  </a:lnTo>
                  <a:lnTo>
                    <a:pt x="0" y="130"/>
                  </a:lnTo>
                  <a:lnTo>
                    <a:pt x="0" y="116"/>
                  </a:lnTo>
                  <a:lnTo>
                    <a:pt x="3" y="103"/>
                  </a:lnTo>
                  <a:lnTo>
                    <a:pt x="7" y="91"/>
                  </a:lnTo>
                  <a:lnTo>
                    <a:pt x="10" y="78"/>
                  </a:lnTo>
                  <a:lnTo>
                    <a:pt x="16" y="67"/>
                  </a:lnTo>
                  <a:lnTo>
                    <a:pt x="22" y="56"/>
                  </a:lnTo>
                  <a:lnTo>
                    <a:pt x="30" y="47"/>
                  </a:lnTo>
                  <a:lnTo>
                    <a:pt x="38" y="38"/>
                  </a:lnTo>
                  <a:lnTo>
                    <a:pt x="48" y="30"/>
                  </a:lnTo>
                  <a:lnTo>
                    <a:pt x="58" y="22"/>
                  </a:lnTo>
                  <a:lnTo>
                    <a:pt x="67" y="15"/>
                  </a:lnTo>
                  <a:lnTo>
                    <a:pt x="80" y="10"/>
                  </a:lnTo>
                  <a:lnTo>
                    <a:pt x="91" y="5"/>
                  </a:lnTo>
                  <a:lnTo>
                    <a:pt x="104" y="3"/>
                  </a:lnTo>
                  <a:lnTo>
                    <a:pt x="116" y="0"/>
                  </a:lnTo>
                  <a:lnTo>
                    <a:pt x="130" y="0"/>
                  </a:lnTo>
                  <a:lnTo>
                    <a:pt x="130" y="0"/>
                  </a:lnTo>
                  <a:lnTo>
                    <a:pt x="143" y="0"/>
                  </a:lnTo>
                  <a:lnTo>
                    <a:pt x="155" y="3"/>
                  </a:lnTo>
                  <a:lnTo>
                    <a:pt x="167" y="5"/>
                  </a:lnTo>
                  <a:lnTo>
                    <a:pt x="179" y="10"/>
                  </a:lnTo>
                  <a:lnTo>
                    <a:pt x="190" y="15"/>
                  </a:lnTo>
                  <a:lnTo>
                    <a:pt x="201" y="22"/>
                  </a:lnTo>
                  <a:lnTo>
                    <a:pt x="211" y="30"/>
                  </a:lnTo>
                  <a:lnTo>
                    <a:pt x="221" y="38"/>
                  </a:lnTo>
                  <a:lnTo>
                    <a:pt x="229" y="47"/>
                  </a:lnTo>
                  <a:lnTo>
                    <a:pt x="237" y="56"/>
                  </a:lnTo>
                  <a:lnTo>
                    <a:pt x="243" y="67"/>
                  </a:lnTo>
                  <a:lnTo>
                    <a:pt x="249" y="78"/>
                  </a:lnTo>
                  <a:lnTo>
                    <a:pt x="253" y="91"/>
                  </a:lnTo>
                  <a:lnTo>
                    <a:pt x="256" y="103"/>
                  </a:lnTo>
                  <a:lnTo>
                    <a:pt x="257" y="116"/>
                  </a:lnTo>
                  <a:lnTo>
                    <a:pt x="259" y="13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9"/>
            <p:cNvSpPr>
              <a:spLocks noEditPoints="1"/>
            </p:cNvSpPr>
            <p:nvPr userDrawn="1"/>
          </p:nvSpPr>
          <p:spPr bwMode="auto">
            <a:xfrm>
              <a:off x="1148" y="2410"/>
              <a:ext cx="45" cy="68"/>
            </a:xfrm>
            <a:custGeom>
              <a:avLst/>
              <a:gdLst>
                <a:gd name="T0" fmla="*/ 103 w 134"/>
                <a:gd name="T1" fmla="*/ 88 h 205"/>
                <a:gd name="T2" fmla="*/ 114 w 134"/>
                <a:gd name="T3" fmla="*/ 96 h 205"/>
                <a:gd name="T4" fmla="*/ 125 w 134"/>
                <a:gd name="T5" fmla="*/ 107 h 205"/>
                <a:gd name="T6" fmla="*/ 131 w 134"/>
                <a:gd name="T7" fmla="*/ 123 h 205"/>
                <a:gd name="T8" fmla="*/ 134 w 134"/>
                <a:gd name="T9" fmla="*/ 140 h 205"/>
                <a:gd name="T10" fmla="*/ 133 w 134"/>
                <a:gd name="T11" fmla="*/ 153 h 205"/>
                <a:gd name="T12" fmla="*/ 122 w 134"/>
                <a:gd name="T13" fmla="*/ 177 h 205"/>
                <a:gd name="T14" fmla="*/ 105 w 134"/>
                <a:gd name="T15" fmla="*/ 194 h 205"/>
                <a:gd name="T16" fmla="*/ 82 w 134"/>
                <a:gd name="T17" fmla="*/ 203 h 205"/>
                <a:gd name="T18" fmla="*/ 0 w 134"/>
                <a:gd name="T19" fmla="*/ 205 h 205"/>
                <a:gd name="T20" fmla="*/ 67 w 134"/>
                <a:gd name="T21" fmla="*/ 0 h 205"/>
                <a:gd name="T22" fmla="*/ 80 w 134"/>
                <a:gd name="T23" fmla="*/ 1 h 205"/>
                <a:gd name="T24" fmla="*/ 99 w 134"/>
                <a:gd name="T25" fmla="*/ 8 h 205"/>
                <a:gd name="T26" fmla="*/ 114 w 134"/>
                <a:gd name="T27" fmla="*/ 23 h 205"/>
                <a:gd name="T28" fmla="*/ 121 w 134"/>
                <a:gd name="T29" fmla="*/ 41 h 205"/>
                <a:gd name="T30" fmla="*/ 121 w 134"/>
                <a:gd name="T31" fmla="*/ 53 h 205"/>
                <a:gd name="T32" fmla="*/ 120 w 134"/>
                <a:gd name="T33" fmla="*/ 64 h 205"/>
                <a:gd name="T34" fmla="*/ 110 w 134"/>
                <a:gd name="T35" fmla="*/ 83 h 205"/>
                <a:gd name="T36" fmla="*/ 103 w 134"/>
                <a:gd name="T37" fmla="*/ 88 h 205"/>
                <a:gd name="T38" fmla="*/ 67 w 134"/>
                <a:gd name="T39" fmla="*/ 75 h 205"/>
                <a:gd name="T40" fmla="*/ 72 w 134"/>
                <a:gd name="T41" fmla="*/ 74 h 205"/>
                <a:gd name="T42" fmla="*/ 81 w 134"/>
                <a:gd name="T43" fmla="*/ 72 h 205"/>
                <a:gd name="T44" fmla="*/ 86 w 134"/>
                <a:gd name="T45" fmla="*/ 66 h 205"/>
                <a:gd name="T46" fmla="*/ 89 w 134"/>
                <a:gd name="T47" fmla="*/ 58 h 205"/>
                <a:gd name="T48" fmla="*/ 89 w 134"/>
                <a:gd name="T49" fmla="*/ 53 h 205"/>
                <a:gd name="T50" fmla="*/ 88 w 134"/>
                <a:gd name="T51" fmla="*/ 44 h 205"/>
                <a:gd name="T52" fmla="*/ 83 w 134"/>
                <a:gd name="T53" fmla="*/ 38 h 205"/>
                <a:gd name="T54" fmla="*/ 76 w 134"/>
                <a:gd name="T55" fmla="*/ 33 h 205"/>
                <a:gd name="T56" fmla="*/ 67 w 134"/>
                <a:gd name="T57" fmla="*/ 31 h 205"/>
                <a:gd name="T58" fmla="*/ 33 w 134"/>
                <a:gd name="T59" fmla="*/ 75 h 205"/>
                <a:gd name="T60" fmla="*/ 67 w 134"/>
                <a:gd name="T61" fmla="*/ 174 h 205"/>
                <a:gd name="T62" fmla="*/ 75 w 134"/>
                <a:gd name="T63" fmla="*/ 173 h 205"/>
                <a:gd name="T64" fmla="*/ 87 w 134"/>
                <a:gd name="T65" fmla="*/ 168 h 205"/>
                <a:gd name="T66" fmla="*/ 97 w 134"/>
                <a:gd name="T67" fmla="*/ 160 h 205"/>
                <a:gd name="T68" fmla="*/ 100 w 134"/>
                <a:gd name="T69" fmla="*/ 147 h 205"/>
                <a:gd name="T70" fmla="*/ 101 w 134"/>
                <a:gd name="T71" fmla="*/ 140 h 205"/>
                <a:gd name="T72" fmla="*/ 99 w 134"/>
                <a:gd name="T73" fmla="*/ 127 h 205"/>
                <a:gd name="T74" fmla="*/ 92 w 134"/>
                <a:gd name="T75" fmla="*/ 116 h 205"/>
                <a:gd name="T76" fmla="*/ 82 w 134"/>
                <a:gd name="T77" fmla="*/ 108 h 205"/>
                <a:gd name="T78" fmla="*/ 67 w 134"/>
                <a:gd name="T79" fmla="*/ 106 h 205"/>
                <a:gd name="T80" fmla="*/ 33 w 134"/>
                <a:gd name="T81" fmla="*/ 174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34" h="205">
                  <a:moveTo>
                    <a:pt x="103" y="88"/>
                  </a:moveTo>
                  <a:lnTo>
                    <a:pt x="103" y="88"/>
                  </a:lnTo>
                  <a:lnTo>
                    <a:pt x="109" y="91"/>
                  </a:lnTo>
                  <a:lnTo>
                    <a:pt x="114" y="96"/>
                  </a:lnTo>
                  <a:lnTo>
                    <a:pt x="120" y="101"/>
                  </a:lnTo>
                  <a:lnTo>
                    <a:pt x="125" y="107"/>
                  </a:lnTo>
                  <a:lnTo>
                    <a:pt x="128" y="114"/>
                  </a:lnTo>
                  <a:lnTo>
                    <a:pt x="131" y="123"/>
                  </a:lnTo>
                  <a:lnTo>
                    <a:pt x="133" y="130"/>
                  </a:lnTo>
                  <a:lnTo>
                    <a:pt x="134" y="140"/>
                  </a:lnTo>
                  <a:lnTo>
                    <a:pt x="134" y="140"/>
                  </a:lnTo>
                  <a:lnTo>
                    <a:pt x="133" y="153"/>
                  </a:lnTo>
                  <a:lnTo>
                    <a:pt x="128" y="166"/>
                  </a:lnTo>
                  <a:lnTo>
                    <a:pt x="122" y="177"/>
                  </a:lnTo>
                  <a:lnTo>
                    <a:pt x="115" y="186"/>
                  </a:lnTo>
                  <a:lnTo>
                    <a:pt x="105" y="194"/>
                  </a:lnTo>
                  <a:lnTo>
                    <a:pt x="94" y="200"/>
                  </a:lnTo>
                  <a:lnTo>
                    <a:pt x="82" y="203"/>
                  </a:lnTo>
                  <a:lnTo>
                    <a:pt x="69" y="205"/>
                  </a:lnTo>
                  <a:lnTo>
                    <a:pt x="0" y="205"/>
                  </a:lnTo>
                  <a:lnTo>
                    <a:pt x="0" y="0"/>
                  </a:lnTo>
                  <a:lnTo>
                    <a:pt x="67" y="0"/>
                  </a:lnTo>
                  <a:lnTo>
                    <a:pt x="67" y="0"/>
                  </a:lnTo>
                  <a:lnTo>
                    <a:pt x="80" y="1"/>
                  </a:lnTo>
                  <a:lnTo>
                    <a:pt x="89" y="3"/>
                  </a:lnTo>
                  <a:lnTo>
                    <a:pt x="99" y="8"/>
                  </a:lnTo>
                  <a:lnTo>
                    <a:pt x="106" y="14"/>
                  </a:lnTo>
                  <a:lnTo>
                    <a:pt x="114" y="23"/>
                  </a:lnTo>
                  <a:lnTo>
                    <a:pt x="117" y="31"/>
                  </a:lnTo>
                  <a:lnTo>
                    <a:pt x="121" y="41"/>
                  </a:lnTo>
                  <a:lnTo>
                    <a:pt x="121" y="53"/>
                  </a:lnTo>
                  <a:lnTo>
                    <a:pt x="121" y="53"/>
                  </a:lnTo>
                  <a:lnTo>
                    <a:pt x="121" y="60"/>
                  </a:lnTo>
                  <a:lnTo>
                    <a:pt x="120" y="64"/>
                  </a:lnTo>
                  <a:lnTo>
                    <a:pt x="116" y="74"/>
                  </a:lnTo>
                  <a:lnTo>
                    <a:pt x="110" y="83"/>
                  </a:lnTo>
                  <a:lnTo>
                    <a:pt x="103" y="88"/>
                  </a:lnTo>
                  <a:lnTo>
                    <a:pt x="103" y="88"/>
                  </a:lnTo>
                  <a:close/>
                  <a:moveTo>
                    <a:pt x="33" y="75"/>
                  </a:moveTo>
                  <a:lnTo>
                    <a:pt x="67" y="75"/>
                  </a:lnTo>
                  <a:lnTo>
                    <a:pt x="67" y="75"/>
                  </a:lnTo>
                  <a:lnTo>
                    <a:pt x="72" y="74"/>
                  </a:lnTo>
                  <a:lnTo>
                    <a:pt x="76" y="73"/>
                  </a:lnTo>
                  <a:lnTo>
                    <a:pt x="81" y="72"/>
                  </a:lnTo>
                  <a:lnTo>
                    <a:pt x="83" y="69"/>
                  </a:lnTo>
                  <a:lnTo>
                    <a:pt x="86" y="66"/>
                  </a:lnTo>
                  <a:lnTo>
                    <a:pt x="88" y="62"/>
                  </a:lnTo>
                  <a:lnTo>
                    <a:pt x="89" y="58"/>
                  </a:lnTo>
                  <a:lnTo>
                    <a:pt x="89" y="53"/>
                  </a:lnTo>
                  <a:lnTo>
                    <a:pt x="89" y="53"/>
                  </a:lnTo>
                  <a:lnTo>
                    <a:pt x="89" y="49"/>
                  </a:lnTo>
                  <a:lnTo>
                    <a:pt x="88" y="44"/>
                  </a:lnTo>
                  <a:lnTo>
                    <a:pt x="86" y="40"/>
                  </a:lnTo>
                  <a:lnTo>
                    <a:pt x="83" y="38"/>
                  </a:lnTo>
                  <a:lnTo>
                    <a:pt x="81" y="34"/>
                  </a:lnTo>
                  <a:lnTo>
                    <a:pt x="76" y="33"/>
                  </a:lnTo>
                  <a:lnTo>
                    <a:pt x="72" y="31"/>
                  </a:lnTo>
                  <a:lnTo>
                    <a:pt x="67" y="31"/>
                  </a:lnTo>
                  <a:lnTo>
                    <a:pt x="33" y="31"/>
                  </a:lnTo>
                  <a:lnTo>
                    <a:pt x="33" y="75"/>
                  </a:lnTo>
                  <a:close/>
                  <a:moveTo>
                    <a:pt x="33" y="174"/>
                  </a:moveTo>
                  <a:lnTo>
                    <a:pt x="67" y="174"/>
                  </a:lnTo>
                  <a:lnTo>
                    <a:pt x="67" y="174"/>
                  </a:lnTo>
                  <a:lnTo>
                    <a:pt x="75" y="173"/>
                  </a:lnTo>
                  <a:lnTo>
                    <a:pt x="82" y="172"/>
                  </a:lnTo>
                  <a:lnTo>
                    <a:pt x="87" y="168"/>
                  </a:lnTo>
                  <a:lnTo>
                    <a:pt x="92" y="164"/>
                  </a:lnTo>
                  <a:lnTo>
                    <a:pt x="97" y="160"/>
                  </a:lnTo>
                  <a:lnTo>
                    <a:pt x="99" y="153"/>
                  </a:lnTo>
                  <a:lnTo>
                    <a:pt x="100" y="147"/>
                  </a:lnTo>
                  <a:lnTo>
                    <a:pt x="101" y="140"/>
                  </a:lnTo>
                  <a:lnTo>
                    <a:pt x="101" y="140"/>
                  </a:lnTo>
                  <a:lnTo>
                    <a:pt x="100" y="133"/>
                  </a:lnTo>
                  <a:lnTo>
                    <a:pt x="99" y="127"/>
                  </a:lnTo>
                  <a:lnTo>
                    <a:pt x="97" y="120"/>
                  </a:lnTo>
                  <a:lnTo>
                    <a:pt x="92" y="116"/>
                  </a:lnTo>
                  <a:lnTo>
                    <a:pt x="87" y="111"/>
                  </a:lnTo>
                  <a:lnTo>
                    <a:pt x="82" y="108"/>
                  </a:lnTo>
                  <a:lnTo>
                    <a:pt x="75" y="107"/>
                  </a:lnTo>
                  <a:lnTo>
                    <a:pt x="67" y="106"/>
                  </a:lnTo>
                  <a:lnTo>
                    <a:pt x="33" y="106"/>
                  </a:lnTo>
                  <a:lnTo>
                    <a:pt x="33" y="17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20"/>
            <p:cNvSpPr>
              <a:spLocks noEditPoints="1"/>
            </p:cNvSpPr>
            <p:nvPr userDrawn="1"/>
          </p:nvSpPr>
          <p:spPr bwMode="auto">
            <a:xfrm>
              <a:off x="1201" y="2429"/>
              <a:ext cx="50" cy="50"/>
            </a:xfrm>
            <a:custGeom>
              <a:avLst/>
              <a:gdLst>
                <a:gd name="T0" fmla="*/ 34 w 148"/>
                <a:gd name="T1" fmla="*/ 85 h 149"/>
                <a:gd name="T2" fmla="*/ 39 w 148"/>
                <a:gd name="T3" fmla="*/ 99 h 149"/>
                <a:gd name="T4" fmla="*/ 47 w 148"/>
                <a:gd name="T5" fmla="*/ 110 h 149"/>
                <a:gd name="T6" fmla="*/ 60 w 148"/>
                <a:gd name="T7" fmla="*/ 116 h 149"/>
                <a:gd name="T8" fmla="*/ 75 w 148"/>
                <a:gd name="T9" fmla="*/ 120 h 149"/>
                <a:gd name="T10" fmla="*/ 85 w 148"/>
                <a:gd name="T11" fmla="*/ 118 h 149"/>
                <a:gd name="T12" fmla="*/ 102 w 148"/>
                <a:gd name="T13" fmla="*/ 111 h 149"/>
                <a:gd name="T14" fmla="*/ 146 w 148"/>
                <a:gd name="T15" fmla="*/ 105 h 149"/>
                <a:gd name="T16" fmla="*/ 141 w 148"/>
                <a:gd name="T17" fmla="*/ 115 h 149"/>
                <a:gd name="T18" fmla="*/ 128 w 148"/>
                <a:gd name="T19" fmla="*/ 131 h 149"/>
                <a:gd name="T20" fmla="*/ 109 w 148"/>
                <a:gd name="T21" fmla="*/ 143 h 149"/>
                <a:gd name="T22" fmla="*/ 86 w 148"/>
                <a:gd name="T23" fmla="*/ 149 h 149"/>
                <a:gd name="T24" fmla="*/ 75 w 148"/>
                <a:gd name="T25" fmla="*/ 149 h 149"/>
                <a:gd name="T26" fmla="*/ 60 w 148"/>
                <a:gd name="T27" fmla="*/ 148 h 149"/>
                <a:gd name="T28" fmla="*/ 45 w 148"/>
                <a:gd name="T29" fmla="*/ 144 h 149"/>
                <a:gd name="T30" fmla="*/ 22 w 148"/>
                <a:gd name="T31" fmla="*/ 128 h 149"/>
                <a:gd name="T32" fmla="*/ 6 w 148"/>
                <a:gd name="T33" fmla="*/ 104 h 149"/>
                <a:gd name="T34" fmla="*/ 1 w 148"/>
                <a:gd name="T35" fmla="*/ 90 h 149"/>
                <a:gd name="T36" fmla="*/ 0 w 148"/>
                <a:gd name="T37" fmla="*/ 74 h 149"/>
                <a:gd name="T38" fmla="*/ 0 w 148"/>
                <a:gd name="T39" fmla="*/ 67 h 149"/>
                <a:gd name="T40" fmla="*/ 6 w 148"/>
                <a:gd name="T41" fmla="*/ 45 h 149"/>
                <a:gd name="T42" fmla="*/ 22 w 148"/>
                <a:gd name="T43" fmla="*/ 22 h 149"/>
                <a:gd name="T44" fmla="*/ 45 w 148"/>
                <a:gd name="T45" fmla="*/ 6 h 149"/>
                <a:gd name="T46" fmla="*/ 58 w 148"/>
                <a:gd name="T47" fmla="*/ 1 h 149"/>
                <a:gd name="T48" fmla="*/ 74 w 148"/>
                <a:gd name="T49" fmla="*/ 0 h 149"/>
                <a:gd name="T50" fmla="*/ 81 w 148"/>
                <a:gd name="T51" fmla="*/ 0 h 149"/>
                <a:gd name="T52" fmla="*/ 96 w 148"/>
                <a:gd name="T53" fmla="*/ 4 h 149"/>
                <a:gd name="T54" fmla="*/ 116 w 148"/>
                <a:gd name="T55" fmla="*/ 12 h 149"/>
                <a:gd name="T56" fmla="*/ 135 w 148"/>
                <a:gd name="T57" fmla="*/ 33 h 149"/>
                <a:gd name="T58" fmla="*/ 146 w 148"/>
                <a:gd name="T59" fmla="*/ 60 h 149"/>
                <a:gd name="T60" fmla="*/ 148 w 148"/>
                <a:gd name="T61" fmla="*/ 74 h 149"/>
                <a:gd name="T62" fmla="*/ 147 w 148"/>
                <a:gd name="T63" fmla="*/ 85 h 149"/>
                <a:gd name="T64" fmla="*/ 35 w 148"/>
                <a:gd name="T65" fmla="*/ 57 h 149"/>
                <a:gd name="T66" fmla="*/ 113 w 148"/>
                <a:gd name="T67" fmla="*/ 57 h 149"/>
                <a:gd name="T68" fmla="*/ 107 w 148"/>
                <a:gd name="T69" fmla="*/ 46 h 149"/>
                <a:gd name="T70" fmla="*/ 99 w 148"/>
                <a:gd name="T71" fmla="*/ 38 h 149"/>
                <a:gd name="T72" fmla="*/ 88 w 148"/>
                <a:gd name="T73" fmla="*/ 32 h 149"/>
                <a:gd name="T74" fmla="*/ 74 w 148"/>
                <a:gd name="T75" fmla="*/ 29 h 149"/>
                <a:gd name="T76" fmla="*/ 67 w 148"/>
                <a:gd name="T77" fmla="*/ 31 h 149"/>
                <a:gd name="T78" fmla="*/ 55 w 148"/>
                <a:gd name="T79" fmla="*/ 34 h 149"/>
                <a:gd name="T80" fmla="*/ 45 w 148"/>
                <a:gd name="T81" fmla="*/ 42 h 149"/>
                <a:gd name="T82" fmla="*/ 38 w 148"/>
                <a:gd name="T83" fmla="*/ 51 h 149"/>
                <a:gd name="T84" fmla="*/ 35 w 148"/>
                <a:gd name="T85" fmla="*/ 57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8" h="149">
                  <a:moveTo>
                    <a:pt x="34" y="85"/>
                  </a:moveTo>
                  <a:lnTo>
                    <a:pt x="34" y="85"/>
                  </a:lnTo>
                  <a:lnTo>
                    <a:pt x="35" y="93"/>
                  </a:lnTo>
                  <a:lnTo>
                    <a:pt x="39" y="99"/>
                  </a:lnTo>
                  <a:lnTo>
                    <a:pt x="42" y="105"/>
                  </a:lnTo>
                  <a:lnTo>
                    <a:pt x="47" y="110"/>
                  </a:lnTo>
                  <a:lnTo>
                    <a:pt x="53" y="113"/>
                  </a:lnTo>
                  <a:lnTo>
                    <a:pt x="60" y="116"/>
                  </a:lnTo>
                  <a:lnTo>
                    <a:pt x="67" y="118"/>
                  </a:lnTo>
                  <a:lnTo>
                    <a:pt x="75" y="120"/>
                  </a:lnTo>
                  <a:lnTo>
                    <a:pt x="75" y="120"/>
                  </a:lnTo>
                  <a:lnTo>
                    <a:pt x="85" y="118"/>
                  </a:lnTo>
                  <a:lnTo>
                    <a:pt x="95" y="116"/>
                  </a:lnTo>
                  <a:lnTo>
                    <a:pt x="102" y="111"/>
                  </a:lnTo>
                  <a:lnTo>
                    <a:pt x="108" y="105"/>
                  </a:lnTo>
                  <a:lnTo>
                    <a:pt x="146" y="105"/>
                  </a:lnTo>
                  <a:lnTo>
                    <a:pt x="146" y="105"/>
                  </a:lnTo>
                  <a:lnTo>
                    <a:pt x="141" y="115"/>
                  </a:lnTo>
                  <a:lnTo>
                    <a:pt x="135" y="123"/>
                  </a:lnTo>
                  <a:lnTo>
                    <a:pt x="128" y="131"/>
                  </a:lnTo>
                  <a:lnTo>
                    <a:pt x="119" y="137"/>
                  </a:lnTo>
                  <a:lnTo>
                    <a:pt x="109" y="143"/>
                  </a:lnTo>
                  <a:lnTo>
                    <a:pt x="99" y="146"/>
                  </a:lnTo>
                  <a:lnTo>
                    <a:pt x="86" y="149"/>
                  </a:lnTo>
                  <a:lnTo>
                    <a:pt x="75" y="149"/>
                  </a:lnTo>
                  <a:lnTo>
                    <a:pt x="75" y="149"/>
                  </a:lnTo>
                  <a:lnTo>
                    <a:pt x="67" y="149"/>
                  </a:lnTo>
                  <a:lnTo>
                    <a:pt x="60" y="148"/>
                  </a:lnTo>
                  <a:lnTo>
                    <a:pt x="52" y="146"/>
                  </a:lnTo>
                  <a:lnTo>
                    <a:pt x="45" y="144"/>
                  </a:lnTo>
                  <a:lnTo>
                    <a:pt x="33" y="137"/>
                  </a:lnTo>
                  <a:lnTo>
                    <a:pt x="22" y="128"/>
                  </a:lnTo>
                  <a:lnTo>
                    <a:pt x="12" y="116"/>
                  </a:lnTo>
                  <a:lnTo>
                    <a:pt x="6" y="104"/>
                  </a:lnTo>
                  <a:lnTo>
                    <a:pt x="4" y="96"/>
                  </a:lnTo>
                  <a:lnTo>
                    <a:pt x="1" y="90"/>
                  </a:lnTo>
                  <a:lnTo>
                    <a:pt x="0" y="82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0" y="67"/>
                  </a:lnTo>
                  <a:lnTo>
                    <a:pt x="1" y="60"/>
                  </a:lnTo>
                  <a:lnTo>
                    <a:pt x="6" y="45"/>
                  </a:lnTo>
                  <a:lnTo>
                    <a:pt x="12" y="33"/>
                  </a:lnTo>
                  <a:lnTo>
                    <a:pt x="22" y="22"/>
                  </a:lnTo>
                  <a:lnTo>
                    <a:pt x="33" y="12"/>
                  </a:lnTo>
                  <a:lnTo>
                    <a:pt x="45" y="6"/>
                  </a:lnTo>
                  <a:lnTo>
                    <a:pt x="52" y="4"/>
                  </a:lnTo>
                  <a:lnTo>
                    <a:pt x="58" y="1"/>
                  </a:lnTo>
                  <a:lnTo>
                    <a:pt x="67" y="0"/>
                  </a:lnTo>
                  <a:lnTo>
                    <a:pt x="74" y="0"/>
                  </a:lnTo>
                  <a:lnTo>
                    <a:pt x="74" y="0"/>
                  </a:lnTo>
                  <a:lnTo>
                    <a:pt x="81" y="0"/>
                  </a:lnTo>
                  <a:lnTo>
                    <a:pt x="89" y="1"/>
                  </a:lnTo>
                  <a:lnTo>
                    <a:pt x="96" y="4"/>
                  </a:lnTo>
                  <a:lnTo>
                    <a:pt x="103" y="6"/>
                  </a:lnTo>
                  <a:lnTo>
                    <a:pt x="116" y="12"/>
                  </a:lnTo>
                  <a:lnTo>
                    <a:pt x="127" y="22"/>
                  </a:lnTo>
                  <a:lnTo>
                    <a:pt x="135" y="33"/>
                  </a:lnTo>
                  <a:lnTo>
                    <a:pt x="142" y="45"/>
                  </a:lnTo>
                  <a:lnTo>
                    <a:pt x="146" y="60"/>
                  </a:lnTo>
                  <a:lnTo>
                    <a:pt x="147" y="67"/>
                  </a:lnTo>
                  <a:lnTo>
                    <a:pt x="148" y="74"/>
                  </a:lnTo>
                  <a:lnTo>
                    <a:pt x="148" y="74"/>
                  </a:lnTo>
                  <a:lnTo>
                    <a:pt x="147" y="85"/>
                  </a:lnTo>
                  <a:lnTo>
                    <a:pt x="34" y="85"/>
                  </a:lnTo>
                  <a:close/>
                  <a:moveTo>
                    <a:pt x="35" y="57"/>
                  </a:moveTo>
                  <a:lnTo>
                    <a:pt x="113" y="57"/>
                  </a:lnTo>
                  <a:lnTo>
                    <a:pt x="113" y="57"/>
                  </a:lnTo>
                  <a:lnTo>
                    <a:pt x="111" y="51"/>
                  </a:lnTo>
                  <a:lnTo>
                    <a:pt x="107" y="46"/>
                  </a:lnTo>
                  <a:lnTo>
                    <a:pt x="103" y="42"/>
                  </a:lnTo>
                  <a:lnTo>
                    <a:pt x="99" y="38"/>
                  </a:lnTo>
                  <a:lnTo>
                    <a:pt x="92" y="34"/>
                  </a:lnTo>
                  <a:lnTo>
                    <a:pt x="88" y="32"/>
                  </a:lnTo>
                  <a:lnTo>
                    <a:pt x="80" y="31"/>
                  </a:lnTo>
                  <a:lnTo>
                    <a:pt x="74" y="29"/>
                  </a:lnTo>
                  <a:lnTo>
                    <a:pt x="74" y="29"/>
                  </a:lnTo>
                  <a:lnTo>
                    <a:pt x="67" y="31"/>
                  </a:lnTo>
                  <a:lnTo>
                    <a:pt x="61" y="32"/>
                  </a:lnTo>
                  <a:lnTo>
                    <a:pt x="55" y="34"/>
                  </a:lnTo>
                  <a:lnTo>
                    <a:pt x="50" y="38"/>
                  </a:lnTo>
                  <a:lnTo>
                    <a:pt x="45" y="42"/>
                  </a:lnTo>
                  <a:lnTo>
                    <a:pt x="40" y="46"/>
                  </a:lnTo>
                  <a:lnTo>
                    <a:pt x="38" y="51"/>
                  </a:lnTo>
                  <a:lnTo>
                    <a:pt x="35" y="57"/>
                  </a:lnTo>
                  <a:lnTo>
                    <a:pt x="35" y="5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21"/>
            <p:cNvSpPr>
              <a:spLocks/>
            </p:cNvSpPr>
            <p:nvPr userDrawn="1"/>
          </p:nvSpPr>
          <p:spPr bwMode="auto">
            <a:xfrm>
              <a:off x="1261" y="2409"/>
              <a:ext cx="11" cy="69"/>
            </a:xfrm>
            <a:custGeom>
              <a:avLst/>
              <a:gdLst>
                <a:gd name="T0" fmla="*/ 0 w 33"/>
                <a:gd name="T1" fmla="*/ 4 h 209"/>
                <a:gd name="T2" fmla="*/ 33 w 33"/>
                <a:gd name="T3" fmla="*/ 0 h 209"/>
                <a:gd name="T4" fmla="*/ 33 w 33"/>
                <a:gd name="T5" fmla="*/ 209 h 209"/>
                <a:gd name="T6" fmla="*/ 0 w 33"/>
                <a:gd name="T7" fmla="*/ 209 h 209"/>
                <a:gd name="T8" fmla="*/ 0 w 33"/>
                <a:gd name="T9" fmla="*/ 4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209">
                  <a:moveTo>
                    <a:pt x="0" y="4"/>
                  </a:moveTo>
                  <a:lnTo>
                    <a:pt x="33" y="0"/>
                  </a:lnTo>
                  <a:lnTo>
                    <a:pt x="33" y="209"/>
                  </a:lnTo>
                  <a:lnTo>
                    <a:pt x="0" y="209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2"/>
            <p:cNvSpPr>
              <a:spLocks noEditPoints="1"/>
            </p:cNvSpPr>
            <p:nvPr userDrawn="1"/>
          </p:nvSpPr>
          <p:spPr bwMode="auto">
            <a:xfrm>
              <a:off x="1280" y="2429"/>
              <a:ext cx="46" cy="74"/>
            </a:xfrm>
            <a:custGeom>
              <a:avLst/>
              <a:gdLst>
                <a:gd name="T0" fmla="*/ 75 w 137"/>
                <a:gd name="T1" fmla="*/ 0 h 222"/>
                <a:gd name="T2" fmla="*/ 97 w 137"/>
                <a:gd name="T3" fmla="*/ 9 h 222"/>
                <a:gd name="T4" fmla="*/ 128 w 137"/>
                <a:gd name="T5" fmla="*/ 59 h 222"/>
                <a:gd name="T6" fmla="*/ 123 w 137"/>
                <a:gd name="T7" fmla="*/ 83 h 222"/>
                <a:gd name="T8" fmla="*/ 109 w 137"/>
                <a:gd name="T9" fmla="*/ 101 h 222"/>
                <a:gd name="T10" fmla="*/ 125 w 137"/>
                <a:gd name="T11" fmla="*/ 118 h 222"/>
                <a:gd name="T12" fmla="*/ 134 w 137"/>
                <a:gd name="T13" fmla="*/ 139 h 222"/>
                <a:gd name="T14" fmla="*/ 137 w 137"/>
                <a:gd name="T15" fmla="*/ 155 h 222"/>
                <a:gd name="T16" fmla="*/ 125 w 137"/>
                <a:gd name="T17" fmla="*/ 194 h 222"/>
                <a:gd name="T18" fmla="*/ 95 w 137"/>
                <a:gd name="T19" fmla="*/ 217 h 222"/>
                <a:gd name="T20" fmla="*/ 69 w 137"/>
                <a:gd name="T21" fmla="*/ 222 h 222"/>
                <a:gd name="T22" fmla="*/ 32 w 137"/>
                <a:gd name="T23" fmla="*/ 213 h 222"/>
                <a:gd name="T24" fmla="*/ 9 w 137"/>
                <a:gd name="T25" fmla="*/ 189 h 222"/>
                <a:gd name="T26" fmla="*/ 33 w 137"/>
                <a:gd name="T27" fmla="*/ 167 h 222"/>
                <a:gd name="T28" fmla="*/ 38 w 137"/>
                <a:gd name="T29" fmla="*/ 177 h 222"/>
                <a:gd name="T30" fmla="*/ 49 w 137"/>
                <a:gd name="T31" fmla="*/ 188 h 222"/>
                <a:gd name="T32" fmla="*/ 69 w 137"/>
                <a:gd name="T33" fmla="*/ 192 h 222"/>
                <a:gd name="T34" fmla="*/ 83 w 137"/>
                <a:gd name="T35" fmla="*/ 189 h 222"/>
                <a:gd name="T36" fmla="*/ 98 w 137"/>
                <a:gd name="T37" fmla="*/ 177 h 222"/>
                <a:gd name="T38" fmla="*/ 104 w 137"/>
                <a:gd name="T39" fmla="*/ 155 h 222"/>
                <a:gd name="T40" fmla="*/ 101 w 137"/>
                <a:gd name="T41" fmla="*/ 140 h 222"/>
                <a:gd name="T42" fmla="*/ 89 w 137"/>
                <a:gd name="T43" fmla="*/ 124 h 222"/>
                <a:gd name="T44" fmla="*/ 69 w 137"/>
                <a:gd name="T45" fmla="*/ 118 h 222"/>
                <a:gd name="T46" fmla="*/ 58 w 137"/>
                <a:gd name="T47" fmla="*/ 120 h 222"/>
                <a:gd name="T48" fmla="*/ 36 w 137"/>
                <a:gd name="T49" fmla="*/ 138 h 222"/>
                <a:gd name="T50" fmla="*/ 19 w 137"/>
                <a:gd name="T51" fmla="*/ 107 h 222"/>
                <a:gd name="T52" fmla="*/ 19 w 137"/>
                <a:gd name="T53" fmla="*/ 93 h 222"/>
                <a:gd name="T54" fmla="*/ 8 w 137"/>
                <a:gd name="T55" fmla="*/ 59 h 222"/>
                <a:gd name="T56" fmla="*/ 11 w 137"/>
                <a:gd name="T57" fmla="*/ 35 h 222"/>
                <a:gd name="T58" fmla="*/ 32 w 137"/>
                <a:gd name="T59" fmla="*/ 10 h 222"/>
                <a:gd name="T60" fmla="*/ 66 w 137"/>
                <a:gd name="T61" fmla="*/ 0 h 222"/>
                <a:gd name="T62" fmla="*/ 69 w 137"/>
                <a:gd name="T63" fmla="*/ 88 h 222"/>
                <a:gd name="T64" fmla="*/ 84 w 137"/>
                <a:gd name="T65" fmla="*/ 83 h 222"/>
                <a:gd name="T66" fmla="*/ 94 w 137"/>
                <a:gd name="T67" fmla="*/ 71 h 222"/>
                <a:gd name="T68" fmla="*/ 97 w 137"/>
                <a:gd name="T69" fmla="*/ 59 h 222"/>
                <a:gd name="T70" fmla="*/ 92 w 137"/>
                <a:gd name="T71" fmla="*/ 43 h 222"/>
                <a:gd name="T72" fmla="*/ 79 w 137"/>
                <a:gd name="T73" fmla="*/ 32 h 222"/>
                <a:gd name="T74" fmla="*/ 69 w 137"/>
                <a:gd name="T75" fmla="*/ 31 h 222"/>
                <a:gd name="T76" fmla="*/ 51 w 137"/>
                <a:gd name="T77" fmla="*/ 34 h 222"/>
                <a:gd name="T78" fmla="*/ 42 w 137"/>
                <a:gd name="T79" fmla="*/ 48 h 222"/>
                <a:gd name="T80" fmla="*/ 39 w 137"/>
                <a:gd name="T81" fmla="*/ 59 h 222"/>
                <a:gd name="T82" fmla="*/ 44 w 137"/>
                <a:gd name="T83" fmla="*/ 76 h 222"/>
                <a:gd name="T84" fmla="*/ 56 w 137"/>
                <a:gd name="T85" fmla="*/ 85 h 222"/>
                <a:gd name="T86" fmla="*/ 69 w 137"/>
                <a:gd name="T87" fmla="*/ 88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7" h="222">
                  <a:moveTo>
                    <a:pt x="66" y="0"/>
                  </a:moveTo>
                  <a:lnTo>
                    <a:pt x="66" y="0"/>
                  </a:lnTo>
                  <a:lnTo>
                    <a:pt x="75" y="0"/>
                  </a:lnTo>
                  <a:lnTo>
                    <a:pt x="82" y="1"/>
                  </a:lnTo>
                  <a:lnTo>
                    <a:pt x="89" y="5"/>
                  </a:lnTo>
                  <a:lnTo>
                    <a:pt x="97" y="9"/>
                  </a:lnTo>
                  <a:lnTo>
                    <a:pt x="97" y="1"/>
                  </a:lnTo>
                  <a:lnTo>
                    <a:pt x="128" y="1"/>
                  </a:lnTo>
                  <a:lnTo>
                    <a:pt x="128" y="59"/>
                  </a:lnTo>
                  <a:lnTo>
                    <a:pt x="128" y="59"/>
                  </a:lnTo>
                  <a:lnTo>
                    <a:pt x="127" y="72"/>
                  </a:lnTo>
                  <a:lnTo>
                    <a:pt x="123" y="83"/>
                  </a:lnTo>
                  <a:lnTo>
                    <a:pt x="117" y="93"/>
                  </a:lnTo>
                  <a:lnTo>
                    <a:pt x="109" y="101"/>
                  </a:lnTo>
                  <a:lnTo>
                    <a:pt x="109" y="101"/>
                  </a:lnTo>
                  <a:lnTo>
                    <a:pt x="115" y="106"/>
                  </a:lnTo>
                  <a:lnTo>
                    <a:pt x="120" y="112"/>
                  </a:lnTo>
                  <a:lnTo>
                    <a:pt x="125" y="118"/>
                  </a:lnTo>
                  <a:lnTo>
                    <a:pt x="129" y="124"/>
                  </a:lnTo>
                  <a:lnTo>
                    <a:pt x="132" y="132"/>
                  </a:lnTo>
                  <a:lnTo>
                    <a:pt x="134" y="139"/>
                  </a:lnTo>
                  <a:lnTo>
                    <a:pt x="136" y="146"/>
                  </a:lnTo>
                  <a:lnTo>
                    <a:pt x="137" y="155"/>
                  </a:lnTo>
                  <a:lnTo>
                    <a:pt x="137" y="155"/>
                  </a:lnTo>
                  <a:lnTo>
                    <a:pt x="134" y="170"/>
                  </a:lnTo>
                  <a:lnTo>
                    <a:pt x="131" y="183"/>
                  </a:lnTo>
                  <a:lnTo>
                    <a:pt x="125" y="194"/>
                  </a:lnTo>
                  <a:lnTo>
                    <a:pt x="116" y="204"/>
                  </a:lnTo>
                  <a:lnTo>
                    <a:pt x="106" y="212"/>
                  </a:lnTo>
                  <a:lnTo>
                    <a:pt x="95" y="217"/>
                  </a:lnTo>
                  <a:lnTo>
                    <a:pt x="82" y="221"/>
                  </a:lnTo>
                  <a:lnTo>
                    <a:pt x="69" y="222"/>
                  </a:lnTo>
                  <a:lnTo>
                    <a:pt x="69" y="222"/>
                  </a:lnTo>
                  <a:lnTo>
                    <a:pt x="55" y="221"/>
                  </a:lnTo>
                  <a:lnTo>
                    <a:pt x="43" y="218"/>
                  </a:lnTo>
                  <a:lnTo>
                    <a:pt x="32" y="213"/>
                  </a:lnTo>
                  <a:lnTo>
                    <a:pt x="22" y="207"/>
                  </a:lnTo>
                  <a:lnTo>
                    <a:pt x="15" y="199"/>
                  </a:lnTo>
                  <a:lnTo>
                    <a:pt x="9" y="189"/>
                  </a:lnTo>
                  <a:lnTo>
                    <a:pt x="3" y="178"/>
                  </a:lnTo>
                  <a:lnTo>
                    <a:pt x="0" y="167"/>
                  </a:lnTo>
                  <a:lnTo>
                    <a:pt x="33" y="167"/>
                  </a:lnTo>
                  <a:lnTo>
                    <a:pt x="33" y="167"/>
                  </a:lnTo>
                  <a:lnTo>
                    <a:pt x="36" y="172"/>
                  </a:lnTo>
                  <a:lnTo>
                    <a:pt x="38" y="177"/>
                  </a:lnTo>
                  <a:lnTo>
                    <a:pt x="42" y="181"/>
                  </a:lnTo>
                  <a:lnTo>
                    <a:pt x="45" y="184"/>
                  </a:lnTo>
                  <a:lnTo>
                    <a:pt x="49" y="188"/>
                  </a:lnTo>
                  <a:lnTo>
                    <a:pt x="55" y="190"/>
                  </a:lnTo>
                  <a:lnTo>
                    <a:pt x="61" y="192"/>
                  </a:lnTo>
                  <a:lnTo>
                    <a:pt x="69" y="192"/>
                  </a:lnTo>
                  <a:lnTo>
                    <a:pt x="69" y="192"/>
                  </a:lnTo>
                  <a:lnTo>
                    <a:pt x="76" y="192"/>
                  </a:lnTo>
                  <a:lnTo>
                    <a:pt x="83" y="189"/>
                  </a:lnTo>
                  <a:lnTo>
                    <a:pt x="89" y="187"/>
                  </a:lnTo>
                  <a:lnTo>
                    <a:pt x="94" y="182"/>
                  </a:lnTo>
                  <a:lnTo>
                    <a:pt x="98" y="177"/>
                  </a:lnTo>
                  <a:lnTo>
                    <a:pt x="101" y="170"/>
                  </a:lnTo>
                  <a:lnTo>
                    <a:pt x="103" y="162"/>
                  </a:lnTo>
                  <a:lnTo>
                    <a:pt x="104" y="155"/>
                  </a:lnTo>
                  <a:lnTo>
                    <a:pt x="104" y="155"/>
                  </a:lnTo>
                  <a:lnTo>
                    <a:pt x="103" y="148"/>
                  </a:lnTo>
                  <a:lnTo>
                    <a:pt x="101" y="140"/>
                  </a:lnTo>
                  <a:lnTo>
                    <a:pt x="98" y="134"/>
                  </a:lnTo>
                  <a:lnTo>
                    <a:pt x="94" y="128"/>
                  </a:lnTo>
                  <a:lnTo>
                    <a:pt x="89" y="124"/>
                  </a:lnTo>
                  <a:lnTo>
                    <a:pt x="83" y="121"/>
                  </a:lnTo>
                  <a:lnTo>
                    <a:pt x="76" y="118"/>
                  </a:lnTo>
                  <a:lnTo>
                    <a:pt x="69" y="118"/>
                  </a:lnTo>
                  <a:lnTo>
                    <a:pt x="69" y="118"/>
                  </a:lnTo>
                  <a:lnTo>
                    <a:pt x="62" y="118"/>
                  </a:lnTo>
                  <a:lnTo>
                    <a:pt x="58" y="120"/>
                  </a:lnTo>
                  <a:lnTo>
                    <a:pt x="49" y="123"/>
                  </a:lnTo>
                  <a:lnTo>
                    <a:pt x="42" y="129"/>
                  </a:lnTo>
                  <a:lnTo>
                    <a:pt x="36" y="138"/>
                  </a:lnTo>
                  <a:lnTo>
                    <a:pt x="13" y="115"/>
                  </a:lnTo>
                  <a:lnTo>
                    <a:pt x="13" y="115"/>
                  </a:lnTo>
                  <a:lnTo>
                    <a:pt x="19" y="107"/>
                  </a:lnTo>
                  <a:lnTo>
                    <a:pt x="27" y="101"/>
                  </a:lnTo>
                  <a:lnTo>
                    <a:pt x="27" y="101"/>
                  </a:lnTo>
                  <a:lnTo>
                    <a:pt x="19" y="93"/>
                  </a:lnTo>
                  <a:lnTo>
                    <a:pt x="13" y="83"/>
                  </a:lnTo>
                  <a:lnTo>
                    <a:pt x="9" y="72"/>
                  </a:lnTo>
                  <a:lnTo>
                    <a:pt x="8" y="59"/>
                  </a:lnTo>
                  <a:lnTo>
                    <a:pt x="8" y="59"/>
                  </a:lnTo>
                  <a:lnTo>
                    <a:pt x="9" y="48"/>
                  </a:lnTo>
                  <a:lnTo>
                    <a:pt x="11" y="35"/>
                  </a:lnTo>
                  <a:lnTo>
                    <a:pt x="17" y="26"/>
                  </a:lnTo>
                  <a:lnTo>
                    <a:pt x="23" y="17"/>
                  </a:lnTo>
                  <a:lnTo>
                    <a:pt x="32" y="10"/>
                  </a:lnTo>
                  <a:lnTo>
                    <a:pt x="43" y="5"/>
                  </a:lnTo>
                  <a:lnTo>
                    <a:pt x="54" y="1"/>
                  </a:lnTo>
                  <a:lnTo>
                    <a:pt x="66" y="0"/>
                  </a:lnTo>
                  <a:lnTo>
                    <a:pt x="66" y="0"/>
                  </a:lnTo>
                  <a:close/>
                  <a:moveTo>
                    <a:pt x="69" y="88"/>
                  </a:moveTo>
                  <a:lnTo>
                    <a:pt x="69" y="88"/>
                  </a:lnTo>
                  <a:lnTo>
                    <a:pt x="73" y="87"/>
                  </a:lnTo>
                  <a:lnTo>
                    <a:pt x="79" y="85"/>
                  </a:lnTo>
                  <a:lnTo>
                    <a:pt x="84" y="83"/>
                  </a:lnTo>
                  <a:lnTo>
                    <a:pt x="88" y="79"/>
                  </a:lnTo>
                  <a:lnTo>
                    <a:pt x="92" y="76"/>
                  </a:lnTo>
                  <a:lnTo>
                    <a:pt x="94" y="71"/>
                  </a:lnTo>
                  <a:lnTo>
                    <a:pt x="95" y="66"/>
                  </a:lnTo>
                  <a:lnTo>
                    <a:pt x="97" y="59"/>
                  </a:lnTo>
                  <a:lnTo>
                    <a:pt x="97" y="59"/>
                  </a:lnTo>
                  <a:lnTo>
                    <a:pt x="95" y="53"/>
                  </a:lnTo>
                  <a:lnTo>
                    <a:pt x="94" y="48"/>
                  </a:lnTo>
                  <a:lnTo>
                    <a:pt x="92" y="43"/>
                  </a:lnTo>
                  <a:lnTo>
                    <a:pt x="88" y="38"/>
                  </a:lnTo>
                  <a:lnTo>
                    <a:pt x="84" y="34"/>
                  </a:lnTo>
                  <a:lnTo>
                    <a:pt x="79" y="32"/>
                  </a:lnTo>
                  <a:lnTo>
                    <a:pt x="73" y="31"/>
                  </a:lnTo>
                  <a:lnTo>
                    <a:pt x="69" y="31"/>
                  </a:lnTo>
                  <a:lnTo>
                    <a:pt x="69" y="31"/>
                  </a:lnTo>
                  <a:lnTo>
                    <a:pt x="62" y="31"/>
                  </a:lnTo>
                  <a:lnTo>
                    <a:pt x="56" y="32"/>
                  </a:lnTo>
                  <a:lnTo>
                    <a:pt x="51" y="34"/>
                  </a:lnTo>
                  <a:lnTo>
                    <a:pt x="48" y="38"/>
                  </a:lnTo>
                  <a:lnTo>
                    <a:pt x="44" y="43"/>
                  </a:lnTo>
                  <a:lnTo>
                    <a:pt x="42" y="48"/>
                  </a:lnTo>
                  <a:lnTo>
                    <a:pt x="41" y="53"/>
                  </a:lnTo>
                  <a:lnTo>
                    <a:pt x="39" y="59"/>
                  </a:lnTo>
                  <a:lnTo>
                    <a:pt x="39" y="59"/>
                  </a:lnTo>
                  <a:lnTo>
                    <a:pt x="41" y="66"/>
                  </a:lnTo>
                  <a:lnTo>
                    <a:pt x="42" y="71"/>
                  </a:lnTo>
                  <a:lnTo>
                    <a:pt x="44" y="76"/>
                  </a:lnTo>
                  <a:lnTo>
                    <a:pt x="48" y="79"/>
                  </a:lnTo>
                  <a:lnTo>
                    <a:pt x="51" y="83"/>
                  </a:lnTo>
                  <a:lnTo>
                    <a:pt x="56" y="85"/>
                  </a:lnTo>
                  <a:lnTo>
                    <a:pt x="62" y="87"/>
                  </a:lnTo>
                  <a:lnTo>
                    <a:pt x="69" y="88"/>
                  </a:lnTo>
                  <a:lnTo>
                    <a:pt x="69" y="8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3"/>
            <p:cNvSpPr>
              <a:spLocks noEditPoints="1"/>
            </p:cNvSpPr>
            <p:nvPr userDrawn="1"/>
          </p:nvSpPr>
          <p:spPr bwMode="auto">
            <a:xfrm>
              <a:off x="1335" y="2410"/>
              <a:ext cx="14" cy="68"/>
            </a:xfrm>
            <a:custGeom>
              <a:avLst/>
              <a:gdLst>
                <a:gd name="T0" fmla="*/ 22 w 42"/>
                <a:gd name="T1" fmla="*/ 0 h 206"/>
                <a:gd name="T2" fmla="*/ 22 w 42"/>
                <a:gd name="T3" fmla="*/ 0 h 206"/>
                <a:gd name="T4" fmla="*/ 25 w 42"/>
                <a:gd name="T5" fmla="*/ 0 h 206"/>
                <a:gd name="T6" fmla="*/ 29 w 42"/>
                <a:gd name="T7" fmla="*/ 1 h 206"/>
                <a:gd name="T8" fmla="*/ 33 w 42"/>
                <a:gd name="T9" fmla="*/ 3 h 206"/>
                <a:gd name="T10" fmla="*/ 36 w 42"/>
                <a:gd name="T11" fmla="*/ 6 h 206"/>
                <a:gd name="T12" fmla="*/ 39 w 42"/>
                <a:gd name="T13" fmla="*/ 9 h 206"/>
                <a:gd name="T14" fmla="*/ 41 w 42"/>
                <a:gd name="T15" fmla="*/ 13 h 206"/>
                <a:gd name="T16" fmla="*/ 42 w 42"/>
                <a:gd name="T17" fmla="*/ 17 h 206"/>
                <a:gd name="T18" fmla="*/ 42 w 42"/>
                <a:gd name="T19" fmla="*/ 22 h 206"/>
                <a:gd name="T20" fmla="*/ 42 w 42"/>
                <a:gd name="T21" fmla="*/ 22 h 206"/>
                <a:gd name="T22" fmla="*/ 42 w 42"/>
                <a:gd name="T23" fmla="*/ 26 h 206"/>
                <a:gd name="T24" fmla="*/ 41 w 42"/>
                <a:gd name="T25" fmla="*/ 30 h 206"/>
                <a:gd name="T26" fmla="*/ 39 w 42"/>
                <a:gd name="T27" fmla="*/ 34 h 206"/>
                <a:gd name="T28" fmla="*/ 36 w 42"/>
                <a:gd name="T29" fmla="*/ 37 h 206"/>
                <a:gd name="T30" fmla="*/ 33 w 42"/>
                <a:gd name="T31" fmla="*/ 40 h 206"/>
                <a:gd name="T32" fmla="*/ 29 w 42"/>
                <a:gd name="T33" fmla="*/ 41 h 206"/>
                <a:gd name="T34" fmla="*/ 25 w 42"/>
                <a:gd name="T35" fmla="*/ 42 h 206"/>
                <a:gd name="T36" fmla="*/ 22 w 42"/>
                <a:gd name="T37" fmla="*/ 43 h 206"/>
                <a:gd name="T38" fmla="*/ 22 w 42"/>
                <a:gd name="T39" fmla="*/ 43 h 206"/>
                <a:gd name="T40" fmla="*/ 17 w 42"/>
                <a:gd name="T41" fmla="*/ 42 h 206"/>
                <a:gd name="T42" fmla="*/ 13 w 42"/>
                <a:gd name="T43" fmla="*/ 41 h 206"/>
                <a:gd name="T44" fmla="*/ 9 w 42"/>
                <a:gd name="T45" fmla="*/ 40 h 206"/>
                <a:gd name="T46" fmla="*/ 6 w 42"/>
                <a:gd name="T47" fmla="*/ 37 h 206"/>
                <a:gd name="T48" fmla="*/ 3 w 42"/>
                <a:gd name="T49" fmla="*/ 34 h 206"/>
                <a:gd name="T50" fmla="*/ 1 w 42"/>
                <a:gd name="T51" fmla="*/ 30 h 206"/>
                <a:gd name="T52" fmla="*/ 0 w 42"/>
                <a:gd name="T53" fmla="*/ 26 h 206"/>
                <a:gd name="T54" fmla="*/ 0 w 42"/>
                <a:gd name="T55" fmla="*/ 22 h 206"/>
                <a:gd name="T56" fmla="*/ 0 w 42"/>
                <a:gd name="T57" fmla="*/ 22 h 206"/>
                <a:gd name="T58" fmla="*/ 0 w 42"/>
                <a:gd name="T59" fmla="*/ 17 h 206"/>
                <a:gd name="T60" fmla="*/ 1 w 42"/>
                <a:gd name="T61" fmla="*/ 13 h 206"/>
                <a:gd name="T62" fmla="*/ 3 w 42"/>
                <a:gd name="T63" fmla="*/ 9 h 206"/>
                <a:gd name="T64" fmla="*/ 6 w 42"/>
                <a:gd name="T65" fmla="*/ 6 h 206"/>
                <a:gd name="T66" fmla="*/ 9 w 42"/>
                <a:gd name="T67" fmla="*/ 3 h 206"/>
                <a:gd name="T68" fmla="*/ 13 w 42"/>
                <a:gd name="T69" fmla="*/ 1 h 206"/>
                <a:gd name="T70" fmla="*/ 17 w 42"/>
                <a:gd name="T71" fmla="*/ 0 h 206"/>
                <a:gd name="T72" fmla="*/ 22 w 42"/>
                <a:gd name="T73" fmla="*/ 0 h 206"/>
                <a:gd name="T74" fmla="*/ 22 w 42"/>
                <a:gd name="T75" fmla="*/ 0 h 206"/>
                <a:gd name="T76" fmla="*/ 5 w 42"/>
                <a:gd name="T77" fmla="*/ 59 h 206"/>
                <a:gd name="T78" fmla="*/ 37 w 42"/>
                <a:gd name="T79" fmla="*/ 59 h 206"/>
                <a:gd name="T80" fmla="*/ 37 w 42"/>
                <a:gd name="T81" fmla="*/ 206 h 206"/>
                <a:gd name="T82" fmla="*/ 5 w 42"/>
                <a:gd name="T83" fmla="*/ 206 h 206"/>
                <a:gd name="T84" fmla="*/ 5 w 42"/>
                <a:gd name="T85" fmla="*/ 59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42" h="206">
                  <a:moveTo>
                    <a:pt x="22" y="0"/>
                  </a:moveTo>
                  <a:lnTo>
                    <a:pt x="22" y="0"/>
                  </a:lnTo>
                  <a:lnTo>
                    <a:pt x="25" y="0"/>
                  </a:lnTo>
                  <a:lnTo>
                    <a:pt x="29" y="1"/>
                  </a:lnTo>
                  <a:lnTo>
                    <a:pt x="33" y="3"/>
                  </a:lnTo>
                  <a:lnTo>
                    <a:pt x="36" y="6"/>
                  </a:lnTo>
                  <a:lnTo>
                    <a:pt x="39" y="9"/>
                  </a:lnTo>
                  <a:lnTo>
                    <a:pt x="41" y="13"/>
                  </a:lnTo>
                  <a:lnTo>
                    <a:pt x="42" y="17"/>
                  </a:lnTo>
                  <a:lnTo>
                    <a:pt x="42" y="22"/>
                  </a:lnTo>
                  <a:lnTo>
                    <a:pt x="42" y="22"/>
                  </a:lnTo>
                  <a:lnTo>
                    <a:pt x="42" y="26"/>
                  </a:lnTo>
                  <a:lnTo>
                    <a:pt x="41" y="30"/>
                  </a:lnTo>
                  <a:lnTo>
                    <a:pt x="39" y="34"/>
                  </a:lnTo>
                  <a:lnTo>
                    <a:pt x="36" y="37"/>
                  </a:lnTo>
                  <a:lnTo>
                    <a:pt x="33" y="40"/>
                  </a:lnTo>
                  <a:lnTo>
                    <a:pt x="29" y="41"/>
                  </a:lnTo>
                  <a:lnTo>
                    <a:pt x="25" y="42"/>
                  </a:lnTo>
                  <a:lnTo>
                    <a:pt x="22" y="43"/>
                  </a:lnTo>
                  <a:lnTo>
                    <a:pt x="22" y="43"/>
                  </a:lnTo>
                  <a:lnTo>
                    <a:pt x="17" y="42"/>
                  </a:lnTo>
                  <a:lnTo>
                    <a:pt x="13" y="41"/>
                  </a:lnTo>
                  <a:lnTo>
                    <a:pt x="9" y="40"/>
                  </a:lnTo>
                  <a:lnTo>
                    <a:pt x="6" y="37"/>
                  </a:lnTo>
                  <a:lnTo>
                    <a:pt x="3" y="34"/>
                  </a:lnTo>
                  <a:lnTo>
                    <a:pt x="1" y="30"/>
                  </a:lnTo>
                  <a:lnTo>
                    <a:pt x="0" y="26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0" y="17"/>
                  </a:lnTo>
                  <a:lnTo>
                    <a:pt x="1" y="13"/>
                  </a:lnTo>
                  <a:lnTo>
                    <a:pt x="3" y="9"/>
                  </a:lnTo>
                  <a:lnTo>
                    <a:pt x="6" y="6"/>
                  </a:lnTo>
                  <a:lnTo>
                    <a:pt x="9" y="3"/>
                  </a:lnTo>
                  <a:lnTo>
                    <a:pt x="13" y="1"/>
                  </a:lnTo>
                  <a:lnTo>
                    <a:pt x="17" y="0"/>
                  </a:lnTo>
                  <a:lnTo>
                    <a:pt x="22" y="0"/>
                  </a:lnTo>
                  <a:lnTo>
                    <a:pt x="22" y="0"/>
                  </a:lnTo>
                  <a:close/>
                  <a:moveTo>
                    <a:pt x="5" y="59"/>
                  </a:moveTo>
                  <a:lnTo>
                    <a:pt x="37" y="59"/>
                  </a:lnTo>
                  <a:lnTo>
                    <a:pt x="37" y="206"/>
                  </a:lnTo>
                  <a:lnTo>
                    <a:pt x="5" y="206"/>
                  </a:lnTo>
                  <a:lnTo>
                    <a:pt x="5" y="5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4"/>
            <p:cNvSpPr>
              <a:spLocks noEditPoints="1"/>
            </p:cNvSpPr>
            <p:nvPr userDrawn="1"/>
          </p:nvSpPr>
          <p:spPr bwMode="auto">
            <a:xfrm>
              <a:off x="1357" y="2429"/>
              <a:ext cx="49" cy="50"/>
            </a:xfrm>
            <a:custGeom>
              <a:avLst/>
              <a:gdLst>
                <a:gd name="T0" fmla="*/ 148 w 148"/>
                <a:gd name="T1" fmla="*/ 148 h 149"/>
                <a:gd name="T2" fmla="*/ 116 w 148"/>
                <a:gd name="T3" fmla="*/ 133 h 149"/>
                <a:gd name="T4" fmla="*/ 109 w 148"/>
                <a:gd name="T5" fmla="*/ 138 h 149"/>
                <a:gd name="T6" fmla="*/ 88 w 148"/>
                <a:gd name="T7" fmla="*/ 148 h 149"/>
                <a:gd name="T8" fmla="*/ 74 w 148"/>
                <a:gd name="T9" fmla="*/ 149 h 149"/>
                <a:gd name="T10" fmla="*/ 59 w 148"/>
                <a:gd name="T11" fmla="*/ 148 h 149"/>
                <a:gd name="T12" fmla="*/ 32 w 148"/>
                <a:gd name="T13" fmla="*/ 138 h 149"/>
                <a:gd name="T14" fmla="*/ 13 w 148"/>
                <a:gd name="T15" fmla="*/ 117 h 149"/>
                <a:gd name="T16" fmla="*/ 4 w 148"/>
                <a:gd name="T17" fmla="*/ 98 h 149"/>
                <a:gd name="T18" fmla="*/ 0 w 148"/>
                <a:gd name="T19" fmla="*/ 83 h 149"/>
                <a:gd name="T20" fmla="*/ 0 w 148"/>
                <a:gd name="T21" fmla="*/ 74 h 149"/>
                <a:gd name="T22" fmla="*/ 2 w 148"/>
                <a:gd name="T23" fmla="*/ 59 h 149"/>
                <a:gd name="T24" fmla="*/ 7 w 148"/>
                <a:gd name="T25" fmla="*/ 44 h 149"/>
                <a:gd name="T26" fmla="*/ 21 w 148"/>
                <a:gd name="T27" fmla="*/ 21 h 149"/>
                <a:gd name="T28" fmla="*/ 44 w 148"/>
                <a:gd name="T29" fmla="*/ 5 h 149"/>
                <a:gd name="T30" fmla="*/ 74 w 148"/>
                <a:gd name="T31" fmla="*/ 0 h 149"/>
                <a:gd name="T32" fmla="*/ 81 w 148"/>
                <a:gd name="T33" fmla="*/ 0 h 149"/>
                <a:gd name="T34" fmla="*/ 99 w 148"/>
                <a:gd name="T35" fmla="*/ 5 h 149"/>
                <a:gd name="T36" fmla="*/ 116 w 148"/>
                <a:gd name="T37" fmla="*/ 17 h 149"/>
                <a:gd name="T38" fmla="*/ 148 w 148"/>
                <a:gd name="T39" fmla="*/ 1 h 149"/>
                <a:gd name="T40" fmla="*/ 75 w 148"/>
                <a:gd name="T41" fmla="*/ 31 h 149"/>
                <a:gd name="T42" fmla="*/ 58 w 148"/>
                <a:gd name="T43" fmla="*/ 34 h 149"/>
                <a:gd name="T44" fmla="*/ 44 w 148"/>
                <a:gd name="T45" fmla="*/ 44 h 149"/>
                <a:gd name="T46" fmla="*/ 36 w 148"/>
                <a:gd name="T47" fmla="*/ 57 h 149"/>
                <a:gd name="T48" fmla="*/ 32 w 148"/>
                <a:gd name="T49" fmla="*/ 74 h 149"/>
                <a:gd name="T50" fmla="*/ 33 w 148"/>
                <a:gd name="T51" fmla="*/ 83 h 149"/>
                <a:gd name="T52" fmla="*/ 39 w 148"/>
                <a:gd name="T53" fmla="*/ 99 h 149"/>
                <a:gd name="T54" fmla="*/ 50 w 148"/>
                <a:gd name="T55" fmla="*/ 111 h 149"/>
                <a:gd name="T56" fmla="*/ 66 w 148"/>
                <a:gd name="T57" fmla="*/ 117 h 149"/>
                <a:gd name="T58" fmla="*/ 75 w 148"/>
                <a:gd name="T59" fmla="*/ 118 h 149"/>
                <a:gd name="T60" fmla="*/ 92 w 148"/>
                <a:gd name="T61" fmla="*/ 115 h 149"/>
                <a:gd name="T62" fmla="*/ 105 w 148"/>
                <a:gd name="T63" fmla="*/ 105 h 149"/>
                <a:gd name="T64" fmla="*/ 114 w 148"/>
                <a:gd name="T65" fmla="*/ 92 h 149"/>
                <a:gd name="T66" fmla="*/ 117 w 148"/>
                <a:gd name="T67" fmla="*/ 74 h 149"/>
                <a:gd name="T68" fmla="*/ 116 w 148"/>
                <a:gd name="T69" fmla="*/ 66 h 149"/>
                <a:gd name="T70" fmla="*/ 110 w 148"/>
                <a:gd name="T71" fmla="*/ 50 h 149"/>
                <a:gd name="T72" fmla="*/ 99 w 148"/>
                <a:gd name="T73" fmla="*/ 38 h 149"/>
                <a:gd name="T74" fmla="*/ 83 w 148"/>
                <a:gd name="T75" fmla="*/ 32 h 149"/>
                <a:gd name="T76" fmla="*/ 75 w 148"/>
                <a:gd name="T77" fmla="*/ 31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48" h="149">
                  <a:moveTo>
                    <a:pt x="148" y="1"/>
                  </a:moveTo>
                  <a:lnTo>
                    <a:pt x="148" y="148"/>
                  </a:lnTo>
                  <a:lnTo>
                    <a:pt x="116" y="148"/>
                  </a:lnTo>
                  <a:lnTo>
                    <a:pt x="116" y="133"/>
                  </a:lnTo>
                  <a:lnTo>
                    <a:pt x="116" y="133"/>
                  </a:lnTo>
                  <a:lnTo>
                    <a:pt x="109" y="138"/>
                  </a:lnTo>
                  <a:lnTo>
                    <a:pt x="100" y="144"/>
                  </a:lnTo>
                  <a:lnTo>
                    <a:pt x="88" y="148"/>
                  </a:lnTo>
                  <a:lnTo>
                    <a:pt x="81" y="149"/>
                  </a:lnTo>
                  <a:lnTo>
                    <a:pt x="74" y="149"/>
                  </a:lnTo>
                  <a:lnTo>
                    <a:pt x="74" y="149"/>
                  </a:lnTo>
                  <a:lnTo>
                    <a:pt x="59" y="148"/>
                  </a:lnTo>
                  <a:lnTo>
                    <a:pt x="44" y="144"/>
                  </a:lnTo>
                  <a:lnTo>
                    <a:pt x="32" y="138"/>
                  </a:lnTo>
                  <a:lnTo>
                    <a:pt x="21" y="128"/>
                  </a:lnTo>
                  <a:lnTo>
                    <a:pt x="13" y="117"/>
                  </a:lnTo>
                  <a:lnTo>
                    <a:pt x="7" y="105"/>
                  </a:lnTo>
                  <a:lnTo>
                    <a:pt x="4" y="98"/>
                  </a:lnTo>
                  <a:lnTo>
                    <a:pt x="2" y="90"/>
                  </a:lnTo>
                  <a:lnTo>
                    <a:pt x="0" y="83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0" y="67"/>
                  </a:lnTo>
                  <a:lnTo>
                    <a:pt x="2" y="59"/>
                  </a:lnTo>
                  <a:lnTo>
                    <a:pt x="4" y="51"/>
                  </a:lnTo>
                  <a:lnTo>
                    <a:pt x="7" y="44"/>
                  </a:lnTo>
                  <a:lnTo>
                    <a:pt x="13" y="32"/>
                  </a:lnTo>
                  <a:lnTo>
                    <a:pt x="21" y="21"/>
                  </a:lnTo>
                  <a:lnTo>
                    <a:pt x="32" y="12"/>
                  </a:lnTo>
                  <a:lnTo>
                    <a:pt x="44" y="5"/>
                  </a:lnTo>
                  <a:lnTo>
                    <a:pt x="59" y="1"/>
                  </a:lnTo>
                  <a:lnTo>
                    <a:pt x="74" y="0"/>
                  </a:lnTo>
                  <a:lnTo>
                    <a:pt x="74" y="0"/>
                  </a:lnTo>
                  <a:lnTo>
                    <a:pt x="81" y="0"/>
                  </a:lnTo>
                  <a:lnTo>
                    <a:pt x="88" y="1"/>
                  </a:lnTo>
                  <a:lnTo>
                    <a:pt x="99" y="5"/>
                  </a:lnTo>
                  <a:lnTo>
                    <a:pt x="109" y="11"/>
                  </a:lnTo>
                  <a:lnTo>
                    <a:pt x="116" y="17"/>
                  </a:lnTo>
                  <a:lnTo>
                    <a:pt x="116" y="1"/>
                  </a:lnTo>
                  <a:lnTo>
                    <a:pt x="148" y="1"/>
                  </a:lnTo>
                  <a:close/>
                  <a:moveTo>
                    <a:pt x="75" y="31"/>
                  </a:moveTo>
                  <a:lnTo>
                    <a:pt x="75" y="31"/>
                  </a:lnTo>
                  <a:lnTo>
                    <a:pt x="66" y="32"/>
                  </a:lnTo>
                  <a:lnTo>
                    <a:pt x="58" y="34"/>
                  </a:lnTo>
                  <a:lnTo>
                    <a:pt x="50" y="38"/>
                  </a:lnTo>
                  <a:lnTo>
                    <a:pt x="44" y="44"/>
                  </a:lnTo>
                  <a:lnTo>
                    <a:pt x="39" y="50"/>
                  </a:lnTo>
                  <a:lnTo>
                    <a:pt x="36" y="57"/>
                  </a:lnTo>
                  <a:lnTo>
                    <a:pt x="33" y="66"/>
                  </a:lnTo>
                  <a:lnTo>
                    <a:pt x="32" y="74"/>
                  </a:lnTo>
                  <a:lnTo>
                    <a:pt x="32" y="74"/>
                  </a:lnTo>
                  <a:lnTo>
                    <a:pt x="33" y="83"/>
                  </a:lnTo>
                  <a:lnTo>
                    <a:pt x="36" y="92"/>
                  </a:lnTo>
                  <a:lnTo>
                    <a:pt x="39" y="99"/>
                  </a:lnTo>
                  <a:lnTo>
                    <a:pt x="44" y="105"/>
                  </a:lnTo>
                  <a:lnTo>
                    <a:pt x="50" y="111"/>
                  </a:lnTo>
                  <a:lnTo>
                    <a:pt x="58" y="115"/>
                  </a:lnTo>
                  <a:lnTo>
                    <a:pt x="66" y="117"/>
                  </a:lnTo>
                  <a:lnTo>
                    <a:pt x="75" y="118"/>
                  </a:lnTo>
                  <a:lnTo>
                    <a:pt x="75" y="118"/>
                  </a:lnTo>
                  <a:lnTo>
                    <a:pt x="83" y="117"/>
                  </a:lnTo>
                  <a:lnTo>
                    <a:pt x="92" y="115"/>
                  </a:lnTo>
                  <a:lnTo>
                    <a:pt x="99" y="111"/>
                  </a:lnTo>
                  <a:lnTo>
                    <a:pt x="105" y="105"/>
                  </a:lnTo>
                  <a:lnTo>
                    <a:pt x="110" y="99"/>
                  </a:lnTo>
                  <a:lnTo>
                    <a:pt x="114" y="92"/>
                  </a:lnTo>
                  <a:lnTo>
                    <a:pt x="116" y="83"/>
                  </a:lnTo>
                  <a:lnTo>
                    <a:pt x="117" y="74"/>
                  </a:lnTo>
                  <a:lnTo>
                    <a:pt x="117" y="74"/>
                  </a:lnTo>
                  <a:lnTo>
                    <a:pt x="116" y="66"/>
                  </a:lnTo>
                  <a:lnTo>
                    <a:pt x="114" y="57"/>
                  </a:lnTo>
                  <a:lnTo>
                    <a:pt x="110" y="50"/>
                  </a:lnTo>
                  <a:lnTo>
                    <a:pt x="105" y="44"/>
                  </a:lnTo>
                  <a:lnTo>
                    <a:pt x="99" y="38"/>
                  </a:lnTo>
                  <a:lnTo>
                    <a:pt x="92" y="34"/>
                  </a:lnTo>
                  <a:lnTo>
                    <a:pt x="83" y="32"/>
                  </a:lnTo>
                  <a:lnTo>
                    <a:pt x="75" y="31"/>
                  </a:lnTo>
                  <a:lnTo>
                    <a:pt x="75" y="3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5"/>
            <p:cNvSpPr>
              <a:spLocks/>
            </p:cNvSpPr>
            <p:nvPr userDrawn="1"/>
          </p:nvSpPr>
          <p:spPr bwMode="auto">
            <a:xfrm>
              <a:off x="1419" y="2429"/>
              <a:ext cx="42" cy="49"/>
            </a:xfrm>
            <a:custGeom>
              <a:avLst/>
              <a:gdLst>
                <a:gd name="T0" fmla="*/ 0 w 127"/>
                <a:gd name="T1" fmla="*/ 1 h 148"/>
                <a:gd name="T2" fmla="*/ 31 w 127"/>
                <a:gd name="T3" fmla="*/ 1 h 148"/>
                <a:gd name="T4" fmla="*/ 31 w 127"/>
                <a:gd name="T5" fmla="*/ 18 h 148"/>
                <a:gd name="T6" fmla="*/ 31 w 127"/>
                <a:gd name="T7" fmla="*/ 18 h 148"/>
                <a:gd name="T8" fmla="*/ 37 w 127"/>
                <a:gd name="T9" fmla="*/ 12 h 148"/>
                <a:gd name="T10" fmla="*/ 46 w 127"/>
                <a:gd name="T11" fmla="*/ 6 h 148"/>
                <a:gd name="T12" fmla="*/ 52 w 127"/>
                <a:gd name="T13" fmla="*/ 4 h 148"/>
                <a:gd name="T14" fmla="*/ 58 w 127"/>
                <a:gd name="T15" fmla="*/ 1 h 148"/>
                <a:gd name="T16" fmla="*/ 64 w 127"/>
                <a:gd name="T17" fmla="*/ 0 h 148"/>
                <a:gd name="T18" fmla="*/ 71 w 127"/>
                <a:gd name="T19" fmla="*/ 0 h 148"/>
                <a:gd name="T20" fmla="*/ 71 w 127"/>
                <a:gd name="T21" fmla="*/ 0 h 148"/>
                <a:gd name="T22" fmla="*/ 85 w 127"/>
                <a:gd name="T23" fmla="*/ 1 h 148"/>
                <a:gd name="T24" fmla="*/ 96 w 127"/>
                <a:gd name="T25" fmla="*/ 4 h 148"/>
                <a:gd name="T26" fmla="*/ 106 w 127"/>
                <a:gd name="T27" fmla="*/ 9 h 148"/>
                <a:gd name="T28" fmla="*/ 113 w 127"/>
                <a:gd name="T29" fmla="*/ 16 h 148"/>
                <a:gd name="T30" fmla="*/ 119 w 127"/>
                <a:gd name="T31" fmla="*/ 24 h 148"/>
                <a:gd name="T32" fmla="*/ 124 w 127"/>
                <a:gd name="T33" fmla="*/ 34 h 148"/>
                <a:gd name="T34" fmla="*/ 126 w 127"/>
                <a:gd name="T35" fmla="*/ 46 h 148"/>
                <a:gd name="T36" fmla="*/ 127 w 127"/>
                <a:gd name="T37" fmla="*/ 60 h 148"/>
                <a:gd name="T38" fmla="*/ 127 w 127"/>
                <a:gd name="T39" fmla="*/ 148 h 148"/>
                <a:gd name="T40" fmla="*/ 96 w 127"/>
                <a:gd name="T41" fmla="*/ 148 h 148"/>
                <a:gd name="T42" fmla="*/ 96 w 127"/>
                <a:gd name="T43" fmla="*/ 67 h 148"/>
                <a:gd name="T44" fmla="*/ 96 w 127"/>
                <a:gd name="T45" fmla="*/ 67 h 148"/>
                <a:gd name="T46" fmla="*/ 95 w 127"/>
                <a:gd name="T47" fmla="*/ 59 h 148"/>
                <a:gd name="T48" fmla="*/ 93 w 127"/>
                <a:gd name="T49" fmla="*/ 50 h 148"/>
                <a:gd name="T50" fmla="*/ 91 w 127"/>
                <a:gd name="T51" fmla="*/ 44 h 148"/>
                <a:gd name="T52" fmla="*/ 87 w 127"/>
                <a:gd name="T53" fmla="*/ 39 h 148"/>
                <a:gd name="T54" fmla="*/ 82 w 127"/>
                <a:gd name="T55" fmla="*/ 35 h 148"/>
                <a:gd name="T56" fmla="*/ 78 w 127"/>
                <a:gd name="T57" fmla="*/ 32 h 148"/>
                <a:gd name="T58" fmla="*/ 71 w 127"/>
                <a:gd name="T59" fmla="*/ 31 h 148"/>
                <a:gd name="T60" fmla="*/ 64 w 127"/>
                <a:gd name="T61" fmla="*/ 31 h 148"/>
                <a:gd name="T62" fmla="*/ 64 w 127"/>
                <a:gd name="T63" fmla="*/ 31 h 148"/>
                <a:gd name="T64" fmla="*/ 56 w 127"/>
                <a:gd name="T65" fmla="*/ 31 h 148"/>
                <a:gd name="T66" fmla="*/ 50 w 127"/>
                <a:gd name="T67" fmla="*/ 33 h 148"/>
                <a:gd name="T68" fmla="*/ 45 w 127"/>
                <a:gd name="T69" fmla="*/ 37 h 148"/>
                <a:gd name="T70" fmla="*/ 40 w 127"/>
                <a:gd name="T71" fmla="*/ 40 h 148"/>
                <a:gd name="T72" fmla="*/ 36 w 127"/>
                <a:gd name="T73" fmla="*/ 46 h 148"/>
                <a:gd name="T74" fmla="*/ 34 w 127"/>
                <a:gd name="T75" fmla="*/ 53 h 148"/>
                <a:gd name="T76" fmla="*/ 32 w 127"/>
                <a:gd name="T77" fmla="*/ 60 h 148"/>
                <a:gd name="T78" fmla="*/ 31 w 127"/>
                <a:gd name="T79" fmla="*/ 67 h 148"/>
                <a:gd name="T80" fmla="*/ 31 w 127"/>
                <a:gd name="T81" fmla="*/ 148 h 148"/>
                <a:gd name="T82" fmla="*/ 0 w 127"/>
                <a:gd name="T83" fmla="*/ 148 h 148"/>
                <a:gd name="T84" fmla="*/ 0 w 127"/>
                <a:gd name="T85" fmla="*/ 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27" h="148">
                  <a:moveTo>
                    <a:pt x="0" y="1"/>
                  </a:moveTo>
                  <a:lnTo>
                    <a:pt x="31" y="1"/>
                  </a:lnTo>
                  <a:lnTo>
                    <a:pt x="31" y="18"/>
                  </a:lnTo>
                  <a:lnTo>
                    <a:pt x="31" y="18"/>
                  </a:lnTo>
                  <a:lnTo>
                    <a:pt x="37" y="12"/>
                  </a:lnTo>
                  <a:lnTo>
                    <a:pt x="46" y="6"/>
                  </a:lnTo>
                  <a:lnTo>
                    <a:pt x="52" y="4"/>
                  </a:lnTo>
                  <a:lnTo>
                    <a:pt x="58" y="1"/>
                  </a:lnTo>
                  <a:lnTo>
                    <a:pt x="64" y="0"/>
                  </a:lnTo>
                  <a:lnTo>
                    <a:pt x="71" y="0"/>
                  </a:lnTo>
                  <a:lnTo>
                    <a:pt x="71" y="0"/>
                  </a:lnTo>
                  <a:lnTo>
                    <a:pt x="85" y="1"/>
                  </a:lnTo>
                  <a:lnTo>
                    <a:pt x="96" y="4"/>
                  </a:lnTo>
                  <a:lnTo>
                    <a:pt x="106" y="9"/>
                  </a:lnTo>
                  <a:lnTo>
                    <a:pt x="113" y="16"/>
                  </a:lnTo>
                  <a:lnTo>
                    <a:pt x="119" y="24"/>
                  </a:lnTo>
                  <a:lnTo>
                    <a:pt x="124" y="34"/>
                  </a:lnTo>
                  <a:lnTo>
                    <a:pt x="126" y="46"/>
                  </a:lnTo>
                  <a:lnTo>
                    <a:pt x="127" y="60"/>
                  </a:lnTo>
                  <a:lnTo>
                    <a:pt x="127" y="148"/>
                  </a:lnTo>
                  <a:lnTo>
                    <a:pt x="96" y="148"/>
                  </a:lnTo>
                  <a:lnTo>
                    <a:pt x="96" y="67"/>
                  </a:lnTo>
                  <a:lnTo>
                    <a:pt x="96" y="67"/>
                  </a:lnTo>
                  <a:lnTo>
                    <a:pt x="95" y="59"/>
                  </a:lnTo>
                  <a:lnTo>
                    <a:pt x="93" y="50"/>
                  </a:lnTo>
                  <a:lnTo>
                    <a:pt x="91" y="44"/>
                  </a:lnTo>
                  <a:lnTo>
                    <a:pt x="87" y="39"/>
                  </a:lnTo>
                  <a:lnTo>
                    <a:pt x="82" y="35"/>
                  </a:lnTo>
                  <a:lnTo>
                    <a:pt x="78" y="32"/>
                  </a:lnTo>
                  <a:lnTo>
                    <a:pt x="71" y="31"/>
                  </a:lnTo>
                  <a:lnTo>
                    <a:pt x="64" y="31"/>
                  </a:lnTo>
                  <a:lnTo>
                    <a:pt x="64" y="31"/>
                  </a:lnTo>
                  <a:lnTo>
                    <a:pt x="56" y="31"/>
                  </a:lnTo>
                  <a:lnTo>
                    <a:pt x="50" y="33"/>
                  </a:lnTo>
                  <a:lnTo>
                    <a:pt x="45" y="37"/>
                  </a:lnTo>
                  <a:lnTo>
                    <a:pt x="40" y="40"/>
                  </a:lnTo>
                  <a:lnTo>
                    <a:pt x="36" y="46"/>
                  </a:lnTo>
                  <a:lnTo>
                    <a:pt x="34" y="53"/>
                  </a:lnTo>
                  <a:lnTo>
                    <a:pt x="32" y="60"/>
                  </a:lnTo>
                  <a:lnTo>
                    <a:pt x="31" y="67"/>
                  </a:lnTo>
                  <a:lnTo>
                    <a:pt x="31" y="148"/>
                  </a:lnTo>
                  <a:lnTo>
                    <a:pt x="0" y="14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26"/>
            <p:cNvSpPr>
              <a:spLocks/>
            </p:cNvSpPr>
            <p:nvPr userDrawn="1"/>
          </p:nvSpPr>
          <p:spPr bwMode="auto">
            <a:xfrm>
              <a:off x="1504" y="2410"/>
              <a:ext cx="44" cy="68"/>
            </a:xfrm>
            <a:custGeom>
              <a:avLst/>
              <a:gdLst>
                <a:gd name="T0" fmla="*/ 0 w 134"/>
                <a:gd name="T1" fmla="*/ 0 h 205"/>
                <a:gd name="T2" fmla="*/ 37 w 134"/>
                <a:gd name="T3" fmla="*/ 0 h 205"/>
                <a:gd name="T4" fmla="*/ 102 w 134"/>
                <a:gd name="T5" fmla="*/ 141 h 205"/>
                <a:gd name="T6" fmla="*/ 102 w 134"/>
                <a:gd name="T7" fmla="*/ 0 h 205"/>
                <a:gd name="T8" fmla="*/ 134 w 134"/>
                <a:gd name="T9" fmla="*/ 0 h 205"/>
                <a:gd name="T10" fmla="*/ 134 w 134"/>
                <a:gd name="T11" fmla="*/ 205 h 205"/>
                <a:gd name="T12" fmla="*/ 99 w 134"/>
                <a:gd name="T13" fmla="*/ 205 h 205"/>
                <a:gd name="T14" fmla="*/ 33 w 134"/>
                <a:gd name="T15" fmla="*/ 64 h 205"/>
                <a:gd name="T16" fmla="*/ 33 w 134"/>
                <a:gd name="T17" fmla="*/ 205 h 205"/>
                <a:gd name="T18" fmla="*/ 0 w 134"/>
                <a:gd name="T19" fmla="*/ 205 h 205"/>
                <a:gd name="T20" fmla="*/ 0 w 134"/>
                <a:gd name="T21" fmla="*/ 0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4" h="205">
                  <a:moveTo>
                    <a:pt x="0" y="0"/>
                  </a:moveTo>
                  <a:lnTo>
                    <a:pt x="37" y="0"/>
                  </a:lnTo>
                  <a:lnTo>
                    <a:pt x="102" y="141"/>
                  </a:lnTo>
                  <a:lnTo>
                    <a:pt x="102" y="0"/>
                  </a:lnTo>
                  <a:lnTo>
                    <a:pt x="134" y="0"/>
                  </a:lnTo>
                  <a:lnTo>
                    <a:pt x="134" y="205"/>
                  </a:lnTo>
                  <a:lnTo>
                    <a:pt x="99" y="205"/>
                  </a:lnTo>
                  <a:lnTo>
                    <a:pt x="33" y="64"/>
                  </a:lnTo>
                  <a:lnTo>
                    <a:pt x="33" y="205"/>
                  </a:lnTo>
                  <a:lnTo>
                    <a:pt x="0" y="2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27"/>
            <p:cNvSpPr>
              <a:spLocks/>
            </p:cNvSpPr>
            <p:nvPr userDrawn="1"/>
          </p:nvSpPr>
          <p:spPr bwMode="auto">
            <a:xfrm>
              <a:off x="1562" y="2429"/>
              <a:ext cx="42" cy="50"/>
            </a:xfrm>
            <a:custGeom>
              <a:avLst/>
              <a:gdLst>
                <a:gd name="T0" fmla="*/ 128 w 128"/>
                <a:gd name="T1" fmla="*/ 147 h 148"/>
                <a:gd name="T2" fmla="*/ 96 w 128"/>
                <a:gd name="T3" fmla="*/ 147 h 148"/>
                <a:gd name="T4" fmla="*/ 96 w 128"/>
                <a:gd name="T5" fmla="*/ 130 h 148"/>
                <a:gd name="T6" fmla="*/ 96 w 128"/>
                <a:gd name="T7" fmla="*/ 130 h 148"/>
                <a:gd name="T8" fmla="*/ 89 w 128"/>
                <a:gd name="T9" fmla="*/ 137 h 148"/>
                <a:gd name="T10" fmla="*/ 81 w 128"/>
                <a:gd name="T11" fmla="*/ 143 h 148"/>
                <a:gd name="T12" fmla="*/ 76 w 128"/>
                <a:gd name="T13" fmla="*/ 145 h 148"/>
                <a:gd name="T14" fmla="*/ 70 w 128"/>
                <a:gd name="T15" fmla="*/ 147 h 148"/>
                <a:gd name="T16" fmla="*/ 64 w 128"/>
                <a:gd name="T17" fmla="*/ 148 h 148"/>
                <a:gd name="T18" fmla="*/ 56 w 128"/>
                <a:gd name="T19" fmla="*/ 148 h 148"/>
                <a:gd name="T20" fmla="*/ 56 w 128"/>
                <a:gd name="T21" fmla="*/ 148 h 148"/>
                <a:gd name="T22" fmla="*/ 43 w 128"/>
                <a:gd name="T23" fmla="*/ 148 h 148"/>
                <a:gd name="T24" fmla="*/ 32 w 128"/>
                <a:gd name="T25" fmla="*/ 144 h 148"/>
                <a:gd name="T26" fmla="*/ 22 w 128"/>
                <a:gd name="T27" fmla="*/ 139 h 148"/>
                <a:gd name="T28" fmla="*/ 15 w 128"/>
                <a:gd name="T29" fmla="*/ 133 h 148"/>
                <a:gd name="T30" fmla="*/ 8 w 128"/>
                <a:gd name="T31" fmla="*/ 125 h 148"/>
                <a:gd name="T32" fmla="*/ 4 w 128"/>
                <a:gd name="T33" fmla="*/ 114 h 148"/>
                <a:gd name="T34" fmla="*/ 0 w 128"/>
                <a:gd name="T35" fmla="*/ 102 h 148"/>
                <a:gd name="T36" fmla="*/ 0 w 128"/>
                <a:gd name="T37" fmla="*/ 88 h 148"/>
                <a:gd name="T38" fmla="*/ 0 w 128"/>
                <a:gd name="T39" fmla="*/ 0 h 148"/>
                <a:gd name="T40" fmla="*/ 32 w 128"/>
                <a:gd name="T41" fmla="*/ 0 h 148"/>
                <a:gd name="T42" fmla="*/ 32 w 128"/>
                <a:gd name="T43" fmla="*/ 81 h 148"/>
                <a:gd name="T44" fmla="*/ 32 w 128"/>
                <a:gd name="T45" fmla="*/ 81 h 148"/>
                <a:gd name="T46" fmla="*/ 32 w 128"/>
                <a:gd name="T47" fmla="*/ 91 h 148"/>
                <a:gd name="T48" fmla="*/ 34 w 128"/>
                <a:gd name="T49" fmla="*/ 98 h 148"/>
                <a:gd name="T50" fmla="*/ 37 w 128"/>
                <a:gd name="T51" fmla="*/ 104 h 148"/>
                <a:gd name="T52" fmla="*/ 40 w 128"/>
                <a:gd name="T53" fmla="*/ 109 h 148"/>
                <a:gd name="T54" fmla="*/ 44 w 128"/>
                <a:gd name="T55" fmla="*/ 114 h 148"/>
                <a:gd name="T56" fmla="*/ 50 w 128"/>
                <a:gd name="T57" fmla="*/ 116 h 148"/>
                <a:gd name="T58" fmla="*/ 56 w 128"/>
                <a:gd name="T59" fmla="*/ 117 h 148"/>
                <a:gd name="T60" fmla="*/ 64 w 128"/>
                <a:gd name="T61" fmla="*/ 119 h 148"/>
                <a:gd name="T62" fmla="*/ 64 w 128"/>
                <a:gd name="T63" fmla="*/ 119 h 148"/>
                <a:gd name="T64" fmla="*/ 71 w 128"/>
                <a:gd name="T65" fmla="*/ 117 h 148"/>
                <a:gd name="T66" fmla="*/ 78 w 128"/>
                <a:gd name="T67" fmla="*/ 115 h 148"/>
                <a:gd name="T68" fmla="*/ 83 w 128"/>
                <a:gd name="T69" fmla="*/ 112 h 148"/>
                <a:gd name="T70" fmla="*/ 88 w 128"/>
                <a:gd name="T71" fmla="*/ 108 h 148"/>
                <a:gd name="T72" fmla="*/ 92 w 128"/>
                <a:gd name="T73" fmla="*/ 103 h 148"/>
                <a:gd name="T74" fmla="*/ 94 w 128"/>
                <a:gd name="T75" fmla="*/ 97 h 148"/>
                <a:gd name="T76" fmla="*/ 95 w 128"/>
                <a:gd name="T77" fmla="*/ 89 h 148"/>
                <a:gd name="T78" fmla="*/ 96 w 128"/>
                <a:gd name="T79" fmla="*/ 81 h 148"/>
                <a:gd name="T80" fmla="*/ 96 w 128"/>
                <a:gd name="T81" fmla="*/ 0 h 148"/>
                <a:gd name="T82" fmla="*/ 128 w 128"/>
                <a:gd name="T83" fmla="*/ 0 h 148"/>
                <a:gd name="T84" fmla="*/ 128 w 128"/>
                <a:gd name="T85" fmla="*/ 147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28" h="148">
                  <a:moveTo>
                    <a:pt x="128" y="147"/>
                  </a:moveTo>
                  <a:lnTo>
                    <a:pt x="96" y="147"/>
                  </a:lnTo>
                  <a:lnTo>
                    <a:pt x="96" y="130"/>
                  </a:lnTo>
                  <a:lnTo>
                    <a:pt x="96" y="130"/>
                  </a:lnTo>
                  <a:lnTo>
                    <a:pt x="89" y="137"/>
                  </a:lnTo>
                  <a:lnTo>
                    <a:pt x="81" y="143"/>
                  </a:lnTo>
                  <a:lnTo>
                    <a:pt x="76" y="145"/>
                  </a:lnTo>
                  <a:lnTo>
                    <a:pt x="70" y="147"/>
                  </a:lnTo>
                  <a:lnTo>
                    <a:pt x="64" y="148"/>
                  </a:lnTo>
                  <a:lnTo>
                    <a:pt x="56" y="148"/>
                  </a:lnTo>
                  <a:lnTo>
                    <a:pt x="56" y="148"/>
                  </a:lnTo>
                  <a:lnTo>
                    <a:pt x="43" y="148"/>
                  </a:lnTo>
                  <a:lnTo>
                    <a:pt x="32" y="144"/>
                  </a:lnTo>
                  <a:lnTo>
                    <a:pt x="22" y="139"/>
                  </a:lnTo>
                  <a:lnTo>
                    <a:pt x="15" y="133"/>
                  </a:lnTo>
                  <a:lnTo>
                    <a:pt x="8" y="125"/>
                  </a:lnTo>
                  <a:lnTo>
                    <a:pt x="4" y="114"/>
                  </a:lnTo>
                  <a:lnTo>
                    <a:pt x="0" y="102"/>
                  </a:lnTo>
                  <a:lnTo>
                    <a:pt x="0" y="88"/>
                  </a:lnTo>
                  <a:lnTo>
                    <a:pt x="0" y="0"/>
                  </a:lnTo>
                  <a:lnTo>
                    <a:pt x="32" y="0"/>
                  </a:lnTo>
                  <a:lnTo>
                    <a:pt x="32" y="81"/>
                  </a:lnTo>
                  <a:lnTo>
                    <a:pt x="32" y="81"/>
                  </a:lnTo>
                  <a:lnTo>
                    <a:pt x="32" y="91"/>
                  </a:lnTo>
                  <a:lnTo>
                    <a:pt x="34" y="98"/>
                  </a:lnTo>
                  <a:lnTo>
                    <a:pt x="37" y="104"/>
                  </a:lnTo>
                  <a:lnTo>
                    <a:pt x="40" y="109"/>
                  </a:lnTo>
                  <a:lnTo>
                    <a:pt x="44" y="114"/>
                  </a:lnTo>
                  <a:lnTo>
                    <a:pt x="50" y="116"/>
                  </a:lnTo>
                  <a:lnTo>
                    <a:pt x="56" y="117"/>
                  </a:lnTo>
                  <a:lnTo>
                    <a:pt x="64" y="119"/>
                  </a:lnTo>
                  <a:lnTo>
                    <a:pt x="64" y="119"/>
                  </a:lnTo>
                  <a:lnTo>
                    <a:pt x="71" y="117"/>
                  </a:lnTo>
                  <a:lnTo>
                    <a:pt x="78" y="115"/>
                  </a:lnTo>
                  <a:lnTo>
                    <a:pt x="83" y="112"/>
                  </a:lnTo>
                  <a:lnTo>
                    <a:pt x="88" y="108"/>
                  </a:lnTo>
                  <a:lnTo>
                    <a:pt x="92" y="103"/>
                  </a:lnTo>
                  <a:lnTo>
                    <a:pt x="94" y="97"/>
                  </a:lnTo>
                  <a:lnTo>
                    <a:pt x="95" y="89"/>
                  </a:lnTo>
                  <a:lnTo>
                    <a:pt x="96" y="81"/>
                  </a:lnTo>
                  <a:lnTo>
                    <a:pt x="96" y="0"/>
                  </a:lnTo>
                  <a:lnTo>
                    <a:pt x="128" y="0"/>
                  </a:lnTo>
                  <a:lnTo>
                    <a:pt x="128" y="14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28"/>
            <p:cNvSpPr>
              <a:spLocks/>
            </p:cNvSpPr>
            <p:nvPr userDrawn="1"/>
          </p:nvSpPr>
          <p:spPr bwMode="auto">
            <a:xfrm>
              <a:off x="1615" y="2429"/>
              <a:ext cx="50" cy="50"/>
            </a:xfrm>
            <a:custGeom>
              <a:avLst/>
              <a:gdLst>
                <a:gd name="T0" fmla="*/ 75 w 150"/>
                <a:gd name="T1" fmla="*/ 120 h 149"/>
                <a:gd name="T2" fmla="*/ 92 w 150"/>
                <a:gd name="T3" fmla="*/ 116 h 149"/>
                <a:gd name="T4" fmla="*/ 106 w 150"/>
                <a:gd name="T5" fmla="*/ 106 h 149"/>
                <a:gd name="T6" fmla="*/ 114 w 150"/>
                <a:gd name="T7" fmla="*/ 93 h 149"/>
                <a:gd name="T8" fmla="*/ 117 w 150"/>
                <a:gd name="T9" fmla="*/ 74 h 149"/>
                <a:gd name="T10" fmla="*/ 150 w 150"/>
                <a:gd name="T11" fmla="*/ 74 h 149"/>
                <a:gd name="T12" fmla="*/ 147 w 150"/>
                <a:gd name="T13" fmla="*/ 90 h 149"/>
                <a:gd name="T14" fmla="*/ 143 w 150"/>
                <a:gd name="T15" fmla="*/ 104 h 149"/>
                <a:gd name="T16" fmla="*/ 128 w 150"/>
                <a:gd name="T17" fmla="*/ 128 h 149"/>
                <a:gd name="T18" fmla="*/ 104 w 150"/>
                <a:gd name="T19" fmla="*/ 144 h 149"/>
                <a:gd name="T20" fmla="*/ 90 w 150"/>
                <a:gd name="T21" fmla="*/ 148 h 149"/>
                <a:gd name="T22" fmla="*/ 75 w 150"/>
                <a:gd name="T23" fmla="*/ 149 h 149"/>
                <a:gd name="T24" fmla="*/ 67 w 150"/>
                <a:gd name="T25" fmla="*/ 149 h 149"/>
                <a:gd name="T26" fmla="*/ 52 w 150"/>
                <a:gd name="T27" fmla="*/ 146 h 149"/>
                <a:gd name="T28" fmla="*/ 33 w 150"/>
                <a:gd name="T29" fmla="*/ 137 h 149"/>
                <a:gd name="T30" fmla="*/ 12 w 150"/>
                <a:gd name="T31" fmla="*/ 117 h 149"/>
                <a:gd name="T32" fmla="*/ 3 w 150"/>
                <a:gd name="T33" fmla="*/ 98 h 149"/>
                <a:gd name="T34" fmla="*/ 1 w 150"/>
                <a:gd name="T35" fmla="*/ 83 h 149"/>
                <a:gd name="T36" fmla="*/ 0 w 150"/>
                <a:gd name="T37" fmla="*/ 74 h 149"/>
                <a:gd name="T38" fmla="*/ 1 w 150"/>
                <a:gd name="T39" fmla="*/ 59 h 149"/>
                <a:gd name="T40" fmla="*/ 6 w 150"/>
                <a:gd name="T41" fmla="*/ 45 h 149"/>
                <a:gd name="T42" fmla="*/ 22 w 150"/>
                <a:gd name="T43" fmla="*/ 21 h 149"/>
                <a:gd name="T44" fmla="*/ 45 w 150"/>
                <a:gd name="T45" fmla="*/ 5 h 149"/>
                <a:gd name="T46" fmla="*/ 59 w 150"/>
                <a:gd name="T47" fmla="*/ 1 h 149"/>
                <a:gd name="T48" fmla="*/ 75 w 150"/>
                <a:gd name="T49" fmla="*/ 0 h 149"/>
                <a:gd name="T50" fmla="*/ 83 w 150"/>
                <a:gd name="T51" fmla="*/ 0 h 149"/>
                <a:gd name="T52" fmla="*/ 98 w 150"/>
                <a:gd name="T53" fmla="*/ 4 h 149"/>
                <a:gd name="T54" fmla="*/ 112 w 150"/>
                <a:gd name="T55" fmla="*/ 9 h 149"/>
                <a:gd name="T56" fmla="*/ 128 w 150"/>
                <a:gd name="T57" fmla="*/ 22 h 149"/>
                <a:gd name="T58" fmla="*/ 104 w 150"/>
                <a:gd name="T59" fmla="*/ 43 h 149"/>
                <a:gd name="T60" fmla="*/ 91 w 150"/>
                <a:gd name="T61" fmla="*/ 34 h 149"/>
                <a:gd name="T62" fmla="*/ 75 w 150"/>
                <a:gd name="T63" fmla="*/ 31 h 149"/>
                <a:gd name="T64" fmla="*/ 66 w 150"/>
                <a:gd name="T65" fmla="*/ 31 h 149"/>
                <a:gd name="T66" fmla="*/ 51 w 150"/>
                <a:gd name="T67" fmla="*/ 38 h 149"/>
                <a:gd name="T68" fmla="*/ 40 w 150"/>
                <a:gd name="T69" fmla="*/ 49 h 149"/>
                <a:gd name="T70" fmla="*/ 34 w 150"/>
                <a:gd name="T71" fmla="*/ 65 h 149"/>
                <a:gd name="T72" fmla="*/ 33 w 150"/>
                <a:gd name="T73" fmla="*/ 74 h 149"/>
                <a:gd name="T74" fmla="*/ 36 w 150"/>
                <a:gd name="T75" fmla="*/ 93 h 149"/>
                <a:gd name="T76" fmla="*/ 45 w 150"/>
                <a:gd name="T77" fmla="*/ 106 h 149"/>
                <a:gd name="T78" fmla="*/ 57 w 150"/>
                <a:gd name="T79" fmla="*/ 116 h 149"/>
                <a:gd name="T80" fmla="*/ 75 w 150"/>
                <a:gd name="T81" fmla="*/ 120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0" h="149">
                  <a:moveTo>
                    <a:pt x="75" y="120"/>
                  </a:moveTo>
                  <a:lnTo>
                    <a:pt x="75" y="120"/>
                  </a:lnTo>
                  <a:lnTo>
                    <a:pt x="84" y="118"/>
                  </a:lnTo>
                  <a:lnTo>
                    <a:pt x="92" y="116"/>
                  </a:lnTo>
                  <a:lnTo>
                    <a:pt x="100" y="112"/>
                  </a:lnTo>
                  <a:lnTo>
                    <a:pt x="106" y="106"/>
                  </a:lnTo>
                  <a:lnTo>
                    <a:pt x="111" y="100"/>
                  </a:lnTo>
                  <a:lnTo>
                    <a:pt x="114" y="93"/>
                  </a:lnTo>
                  <a:lnTo>
                    <a:pt x="117" y="84"/>
                  </a:lnTo>
                  <a:lnTo>
                    <a:pt x="117" y="74"/>
                  </a:lnTo>
                  <a:lnTo>
                    <a:pt x="150" y="74"/>
                  </a:lnTo>
                  <a:lnTo>
                    <a:pt x="150" y="74"/>
                  </a:lnTo>
                  <a:lnTo>
                    <a:pt x="148" y="83"/>
                  </a:lnTo>
                  <a:lnTo>
                    <a:pt x="147" y="90"/>
                  </a:lnTo>
                  <a:lnTo>
                    <a:pt x="146" y="98"/>
                  </a:lnTo>
                  <a:lnTo>
                    <a:pt x="143" y="104"/>
                  </a:lnTo>
                  <a:lnTo>
                    <a:pt x="136" y="117"/>
                  </a:lnTo>
                  <a:lnTo>
                    <a:pt x="128" y="128"/>
                  </a:lnTo>
                  <a:lnTo>
                    <a:pt x="117" y="137"/>
                  </a:lnTo>
                  <a:lnTo>
                    <a:pt x="104" y="144"/>
                  </a:lnTo>
                  <a:lnTo>
                    <a:pt x="97" y="146"/>
                  </a:lnTo>
                  <a:lnTo>
                    <a:pt x="90" y="148"/>
                  </a:lnTo>
                  <a:lnTo>
                    <a:pt x="83" y="149"/>
                  </a:lnTo>
                  <a:lnTo>
                    <a:pt x="75" y="149"/>
                  </a:lnTo>
                  <a:lnTo>
                    <a:pt x="75" y="149"/>
                  </a:lnTo>
                  <a:lnTo>
                    <a:pt x="67" y="149"/>
                  </a:lnTo>
                  <a:lnTo>
                    <a:pt x="59" y="148"/>
                  </a:lnTo>
                  <a:lnTo>
                    <a:pt x="52" y="146"/>
                  </a:lnTo>
                  <a:lnTo>
                    <a:pt x="45" y="144"/>
                  </a:lnTo>
                  <a:lnTo>
                    <a:pt x="33" y="137"/>
                  </a:lnTo>
                  <a:lnTo>
                    <a:pt x="22" y="128"/>
                  </a:lnTo>
                  <a:lnTo>
                    <a:pt x="12" y="117"/>
                  </a:lnTo>
                  <a:lnTo>
                    <a:pt x="6" y="105"/>
                  </a:lnTo>
                  <a:lnTo>
                    <a:pt x="3" y="98"/>
                  </a:lnTo>
                  <a:lnTo>
                    <a:pt x="1" y="90"/>
                  </a:lnTo>
                  <a:lnTo>
                    <a:pt x="1" y="83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1" y="67"/>
                  </a:lnTo>
                  <a:lnTo>
                    <a:pt x="1" y="59"/>
                  </a:lnTo>
                  <a:lnTo>
                    <a:pt x="3" y="51"/>
                  </a:lnTo>
                  <a:lnTo>
                    <a:pt x="6" y="45"/>
                  </a:lnTo>
                  <a:lnTo>
                    <a:pt x="12" y="32"/>
                  </a:lnTo>
                  <a:lnTo>
                    <a:pt x="22" y="21"/>
                  </a:lnTo>
                  <a:lnTo>
                    <a:pt x="33" y="12"/>
                  </a:lnTo>
                  <a:lnTo>
                    <a:pt x="45" y="5"/>
                  </a:lnTo>
                  <a:lnTo>
                    <a:pt x="52" y="3"/>
                  </a:lnTo>
                  <a:lnTo>
                    <a:pt x="59" y="1"/>
                  </a:lnTo>
                  <a:lnTo>
                    <a:pt x="67" y="0"/>
                  </a:lnTo>
                  <a:lnTo>
                    <a:pt x="75" y="0"/>
                  </a:lnTo>
                  <a:lnTo>
                    <a:pt x="75" y="0"/>
                  </a:lnTo>
                  <a:lnTo>
                    <a:pt x="83" y="0"/>
                  </a:lnTo>
                  <a:lnTo>
                    <a:pt x="91" y="1"/>
                  </a:lnTo>
                  <a:lnTo>
                    <a:pt x="98" y="4"/>
                  </a:lnTo>
                  <a:lnTo>
                    <a:pt x="104" y="6"/>
                  </a:lnTo>
                  <a:lnTo>
                    <a:pt x="112" y="9"/>
                  </a:lnTo>
                  <a:lnTo>
                    <a:pt x="118" y="12"/>
                  </a:lnTo>
                  <a:lnTo>
                    <a:pt x="128" y="22"/>
                  </a:lnTo>
                  <a:lnTo>
                    <a:pt x="104" y="43"/>
                  </a:lnTo>
                  <a:lnTo>
                    <a:pt x="104" y="43"/>
                  </a:lnTo>
                  <a:lnTo>
                    <a:pt x="98" y="38"/>
                  </a:lnTo>
                  <a:lnTo>
                    <a:pt x="91" y="34"/>
                  </a:lnTo>
                  <a:lnTo>
                    <a:pt x="84" y="31"/>
                  </a:lnTo>
                  <a:lnTo>
                    <a:pt x="75" y="31"/>
                  </a:lnTo>
                  <a:lnTo>
                    <a:pt x="75" y="31"/>
                  </a:lnTo>
                  <a:lnTo>
                    <a:pt x="66" y="31"/>
                  </a:lnTo>
                  <a:lnTo>
                    <a:pt x="57" y="33"/>
                  </a:lnTo>
                  <a:lnTo>
                    <a:pt x="51" y="38"/>
                  </a:lnTo>
                  <a:lnTo>
                    <a:pt x="45" y="43"/>
                  </a:lnTo>
                  <a:lnTo>
                    <a:pt x="40" y="49"/>
                  </a:lnTo>
                  <a:lnTo>
                    <a:pt x="36" y="56"/>
                  </a:lnTo>
                  <a:lnTo>
                    <a:pt x="34" y="65"/>
                  </a:lnTo>
                  <a:lnTo>
                    <a:pt x="33" y="74"/>
                  </a:lnTo>
                  <a:lnTo>
                    <a:pt x="33" y="74"/>
                  </a:lnTo>
                  <a:lnTo>
                    <a:pt x="34" y="84"/>
                  </a:lnTo>
                  <a:lnTo>
                    <a:pt x="36" y="93"/>
                  </a:lnTo>
                  <a:lnTo>
                    <a:pt x="40" y="100"/>
                  </a:lnTo>
                  <a:lnTo>
                    <a:pt x="45" y="106"/>
                  </a:lnTo>
                  <a:lnTo>
                    <a:pt x="51" y="112"/>
                  </a:lnTo>
                  <a:lnTo>
                    <a:pt x="57" y="116"/>
                  </a:lnTo>
                  <a:lnTo>
                    <a:pt x="66" y="118"/>
                  </a:lnTo>
                  <a:lnTo>
                    <a:pt x="75" y="120"/>
                  </a:lnTo>
                  <a:lnTo>
                    <a:pt x="75" y="1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29"/>
            <p:cNvSpPr>
              <a:spLocks/>
            </p:cNvSpPr>
            <p:nvPr userDrawn="1"/>
          </p:nvSpPr>
          <p:spPr bwMode="auto">
            <a:xfrm>
              <a:off x="1674" y="2409"/>
              <a:ext cx="10" cy="69"/>
            </a:xfrm>
            <a:custGeom>
              <a:avLst/>
              <a:gdLst>
                <a:gd name="T0" fmla="*/ 0 w 32"/>
                <a:gd name="T1" fmla="*/ 4 h 209"/>
                <a:gd name="T2" fmla="*/ 32 w 32"/>
                <a:gd name="T3" fmla="*/ 0 h 209"/>
                <a:gd name="T4" fmla="*/ 32 w 32"/>
                <a:gd name="T5" fmla="*/ 209 h 209"/>
                <a:gd name="T6" fmla="*/ 0 w 32"/>
                <a:gd name="T7" fmla="*/ 209 h 209"/>
                <a:gd name="T8" fmla="*/ 0 w 32"/>
                <a:gd name="T9" fmla="*/ 4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09">
                  <a:moveTo>
                    <a:pt x="0" y="4"/>
                  </a:moveTo>
                  <a:lnTo>
                    <a:pt x="32" y="0"/>
                  </a:lnTo>
                  <a:lnTo>
                    <a:pt x="32" y="209"/>
                  </a:lnTo>
                  <a:lnTo>
                    <a:pt x="0" y="209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30"/>
            <p:cNvSpPr>
              <a:spLocks noEditPoints="1"/>
            </p:cNvSpPr>
            <p:nvPr userDrawn="1"/>
          </p:nvSpPr>
          <p:spPr bwMode="auto">
            <a:xfrm>
              <a:off x="1694" y="2429"/>
              <a:ext cx="50" cy="50"/>
            </a:xfrm>
            <a:custGeom>
              <a:avLst/>
              <a:gdLst>
                <a:gd name="T0" fmla="*/ 35 w 149"/>
                <a:gd name="T1" fmla="*/ 85 h 149"/>
                <a:gd name="T2" fmla="*/ 39 w 149"/>
                <a:gd name="T3" fmla="*/ 99 h 149"/>
                <a:gd name="T4" fmla="*/ 49 w 149"/>
                <a:gd name="T5" fmla="*/ 110 h 149"/>
                <a:gd name="T6" fmla="*/ 61 w 149"/>
                <a:gd name="T7" fmla="*/ 116 h 149"/>
                <a:gd name="T8" fmla="*/ 76 w 149"/>
                <a:gd name="T9" fmla="*/ 120 h 149"/>
                <a:gd name="T10" fmla="*/ 87 w 149"/>
                <a:gd name="T11" fmla="*/ 118 h 149"/>
                <a:gd name="T12" fmla="*/ 103 w 149"/>
                <a:gd name="T13" fmla="*/ 111 h 149"/>
                <a:gd name="T14" fmla="*/ 147 w 149"/>
                <a:gd name="T15" fmla="*/ 105 h 149"/>
                <a:gd name="T16" fmla="*/ 143 w 149"/>
                <a:gd name="T17" fmla="*/ 115 h 149"/>
                <a:gd name="T18" fmla="*/ 130 w 149"/>
                <a:gd name="T19" fmla="*/ 131 h 149"/>
                <a:gd name="T20" fmla="*/ 110 w 149"/>
                <a:gd name="T21" fmla="*/ 143 h 149"/>
                <a:gd name="T22" fmla="*/ 88 w 149"/>
                <a:gd name="T23" fmla="*/ 149 h 149"/>
                <a:gd name="T24" fmla="*/ 76 w 149"/>
                <a:gd name="T25" fmla="*/ 149 h 149"/>
                <a:gd name="T26" fmla="*/ 60 w 149"/>
                <a:gd name="T27" fmla="*/ 148 h 149"/>
                <a:gd name="T28" fmla="*/ 47 w 149"/>
                <a:gd name="T29" fmla="*/ 144 h 149"/>
                <a:gd name="T30" fmla="*/ 22 w 149"/>
                <a:gd name="T31" fmla="*/ 128 h 149"/>
                <a:gd name="T32" fmla="*/ 7 w 149"/>
                <a:gd name="T33" fmla="*/ 104 h 149"/>
                <a:gd name="T34" fmla="*/ 3 w 149"/>
                <a:gd name="T35" fmla="*/ 90 h 149"/>
                <a:gd name="T36" fmla="*/ 0 w 149"/>
                <a:gd name="T37" fmla="*/ 74 h 149"/>
                <a:gd name="T38" fmla="*/ 2 w 149"/>
                <a:gd name="T39" fmla="*/ 67 h 149"/>
                <a:gd name="T40" fmla="*/ 7 w 149"/>
                <a:gd name="T41" fmla="*/ 45 h 149"/>
                <a:gd name="T42" fmla="*/ 22 w 149"/>
                <a:gd name="T43" fmla="*/ 22 h 149"/>
                <a:gd name="T44" fmla="*/ 45 w 149"/>
                <a:gd name="T45" fmla="*/ 6 h 149"/>
                <a:gd name="T46" fmla="*/ 60 w 149"/>
                <a:gd name="T47" fmla="*/ 1 h 149"/>
                <a:gd name="T48" fmla="*/ 75 w 149"/>
                <a:gd name="T49" fmla="*/ 0 h 149"/>
                <a:gd name="T50" fmla="*/ 83 w 149"/>
                <a:gd name="T51" fmla="*/ 0 h 149"/>
                <a:gd name="T52" fmla="*/ 98 w 149"/>
                <a:gd name="T53" fmla="*/ 4 h 149"/>
                <a:gd name="T54" fmla="*/ 116 w 149"/>
                <a:gd name="T55" fmla="*/ 12 h 149"/>
                <a:gd name="T56" fmla="*/ 137 w 149"/>
                <a:gd name="T57" fmla="*/ 33 h 149"/>
                <a:gd name="T58" fmla="*/ 148 w 149"/>
                <a:gd name="T59" fmla="*/ 60 h 149"/>
                <a:gd name="T60" fmla="*/ 149 w 149"/>
                <a:gd name="T61" fmla="*/ 74 h 149"/>
                <a:gd name="T62" fmla="*/ 148 w 149"/>
                <a:gd name="T63" fmla="*/ 85 h 149"/>
                <a:gd name="T64" fmla="*/ 36 w 149"/>
                <a:gd name="T65" fmla="*/ 57 h 149"/>
                <a:gd name="T66" fmla="*/ 114 w 149"/>
                <a:gd name="T67" fmla="*/ 57 h 149"/>
                <a:gd name="T68" fmla="*/ 109 w 149"/>
                <a:gd name="T69" fmla="*/ 46 h 149"/>
                <a:gd name="T70" fmla="*/ 99 w 149"/>
                <a:gd name="T71" fmla="*/ 38 h 149"/>
                <a:gd name="T72" fmla="*/ 88 w 149"/>
                <a:gd name="T73" fmla="*/ 32 h 149"/>
                <a:gd name="T74" fmla="*/ 75 w 149"/>
                <a:gd name="T75" fmla="*/ 29 h 149"/>
                <a:gd name="T76" fmla="*/ 69 w 149"/>
                <a:gd name="T77" fmla="*/ 31 h 149"/>
                <a:gd name="T78" fmla="*/ 56 w 149"/>
                <a:gd name="T79" fmla="*/ 34 h 149"/>
                <a:gd name="T80" fmla="*/ 45 w 149"/>
                <a:gd name="T81" fmla="*/ 42 h 149"/>
                <a:gd name="T82" fmla="*/ 38 w 149"/>
                <a:gd name="T83" fmla="*/ 51 h 149"/>
                <a:gd name="T84" fmla="*/ 36 w 149"/>
                <a:gd name="T85" fmla="*/ 57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9" h="149">
                  <a:moveTo>
                    <a:pt x="35" y="85"/>
                  </a:moveTo>
                  <a:lnTo>
                    <a:pt x="35" y="85"/>
                  </a:lnTo>
                  <a:lnTo>
                    <a:pt x="37" y="93"/>
                  </a:lnTo>
                  <a:lnTo>
                    <a:pt x="39" y="99"/>
                  </a:lnTo>
                  <a:lnTo>
                    <a:pt x="44" y="105"/>
                  </a:lnTo>
                  <a:lnTo>
                    <a:pt x="49" y="110"/>
                  </a:lnTo>
                  <a:lnTo>
                    <a:pt x="54" y="113"/>
                  </a:lnTo>
                  <a:lnTo>
                    <a:pt x="61" y="116"/>
                  </a:lnTo>
                  <a:lnTo>
                    <a:pt x="69" y="118"/>
                  </a:lnTo>
                  <a:lnTo>
                    <a:pt x="76" y="120"/>
                  </a:lnTo>
                  <a:lnTo>
                    <a:pt x="76" y="120"/>
                  </a:lnTo>
                  <a:lnTo>
                    <a:pt x="87" y="118"/>
                  </a:lnTo>
                  <a:lnTo>
                    <a:pt x="95" y="116"/>
                  </a:lnTo>
                  <a:lnTo>
                    <a:pt x="103" y="111"/>
                  </a:lnTo>
                  <a:lnTo>
                    <a:pt x="109" y="105"/>
                  </a:lnTo>
                  <a:lnTo>
                    <a:pt x="147" y="105"/>
                  </a:lnTo>
                  <a:lnTo>
                    <a:pt x="147" y="105"/>
                  </a:lnTo>
                  <a:lnTo>
                    <a:pt x="143" y="115"/>
                  </a:lnTo>
                  <a:lnTo>
                    <a:pt x="137" y="123"/>
                  </a:lnTo>
                  <a:lnTo>
                    <a:pt x="130" y="131"/>
                  </a:lnTo>
                  <a:lnTo>
                    <a:pt x="120" y="137"/>
                  </a:lnTo>
                  <a:lnTo>
                    <a:pt x="110" y="143"/>
                  </a:lnTo>
                  <a:lnTo>
                    <a:pt x="99" y="146"/>
                  </a:lnTo>
                  <a:lnTo>
                    <a:pt x="88" y="149"/>
                  </a:lnTo>
                  <a:lnTo>
                    <a:pt x="76" y="149"/>
                  </a:lnTo>
                  <a:lnTo>
                    <a:pt x="76" y="149"/>
                  </a:lnTo>
                  <a:lnTo>
                    <a:pt x="69" y="149"/>
                  </a:lnTo>
                  <a:lnTo>
                    <a:pt x="60" y="148"/>
                  </a:lnTo>
                  <a:lnTo>
                    <a:pt x="53" y="146"/>
                  </a:lnTo>
                  <a:lnTo>
                    <a:pt x="47" y="144"/>
                  </a:lnTo>
                  <a:lnTo>
                    <a:pt x="33" y="137"/>
                  </a:lnTo>
                  <a:lnTo>
                    <a:pt x="22" y="128"/>
                  </a:lnTo>
                  <a:lnTo>
                    <a:pt x="14" y="116"/>
                  </a:lnTo>
                  <a:lnTo>
                    <a:pt x="7" y="104"/>
                  </a:lnTo>
                  <a:lnTo>
                    <a:pt x="4" y="96"/>
                  </a:lnTo>
                  <a:lnTo>
                    <a:pt x="3" y="90"/>
                  </a:lnTo>
                  <a:lnTo>
                    <a:pt x="2" y="82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2" y="67"/>
                  </a:lnTo>
                  <a:lnTo>
                    <a:pt x="3" y="60"/>
                  </a:lnTo>
                  <a:lnTo>
                    <a:pt x="7" y="45"/>
                  </a:lnTo>
                  <a:lnTo>
                    <a:pt x="14" y="33"/>
                  </a:lnTo>
                  <a:lnTo>
                    <a:pt x="22" y="22"/>
                  </a:lnTo>
                  <a:lnTo>
                    <a:pt x="33" y="12"/>
                  </a:lnTo>
                  <a:lnTo>
                    <a:pt x="45" y="6"/>
                  </a:lnTo>
                  <a:lnTo>
                    <a:pt x="53" y="4"/>
                  </a:lnTo>
                  <a:lnTo>
                    <a:pt x="60" y="1"/>
                  </a:lnTo>
                  <a:lnTo>
                    <a:pt x="67" y="0"/>
                  </a:lnTo>
                  <a:lnTo>
                    <a:pt x="75" y="0"/>
                  </a:lnTo>
                  <a:lnTo>
                    <a:pt x="75" y="0"/>
                  </a:lnTo>
                  <a:lnTo>
                    <a:pt x="83" y="0"/>
                  </a:lnTo>
                  <a:lnTo>
                    <a:pt x="91" y="1"/>
                  </a:lnTo>
                  <a:lnTo>
                    <a:pt x="98" y="4"/>
                  </a:lnTo>
                  <a:lnTo>
                    <a:pt x="104" y="6"/>
                  </a:lnTo>
                  <a:lnTo>
                    <a:pt x="116" y="12"/>
                  </a:lnTo>
                  <a:lnTo>
                    <a:pt x="127" y="22"/>
                  </a:lnTo>
                  <a:lnTo>
                    <a:pt x="137" y="33"/>
                  </a:lnTo>
                  <a:lnTo>
                    <a:pt x="143" y="45"/>
                  </a:lnTo>
                  <a:lnTo>
                    <a:pt x="148" y="60"/>
                  </a:lnTo>
                  <a:lnTo>
                    <a:pt x="149" y="67"/>
                  </a:lnTo>
                  <a:lnTo>
                    <a:pt x="149" y="74"/>
                  </a:lnTo>
                  <a:lnTo>
                    <a:pt x="149" y="74"/>
                  </a:lnTo>
                  <a:lnTo>
                    <a:pt x="148" y="85"/>
                  </a:lnTo>
                  <a:lnTo>
                    <a:pt x="35" y="85"/>
                  </a:lnTo>
                  <a:close/>
                  <a:moveTo>
                    <a:pt x="36" y="57"/>
                  </a:moveTo>
                  <a:lnTo>
                    <a:pt x="114" y="57"/>
                  </a:lnTo>
                  <a:lnTo>
                    <a:pt x="114" y="57"/>
                  </a:lnTo>
                  <a:lnTo>
                    <a:pt x="111" y="51"/>
                  </a:lnTo>
                  <a:lnTo>
                    <a:pt x="109" y="46"/>
                  </a:lnTo>
                  <a:lnTo>
                    <a:pt x="104" y="42"/>
                  </a:lnTo>
                  <a:lnTo>
                    <a:pt x="99" y="38"/>
                  </a:lnTo>
                  <a:lnTo>
                    <a:pt x="94" y="34"/>
                  </a:lnTo>
                  <a:lnTo>
                    <a:pt x="88" y="32"/>
                  </a:lnTo>
                  <a:lnTo>
                    <a:pt x="82" y="31"/>
                  </a:lnTo>
                  <a:lnTo>
                    <a:pt x="75" y="29"/>
                  </a:lnTo>
                  <a:lnTo>
                    <a:pt x="75" y="29"/>
                  </a:lnTo>
                  <a:lnTo>
                    <a:pt x="69" y="31"/>
                  </a:lnTo>
                  <a:lnTo>
                    <a:pt x="61" y="32"/>
                  </a:lnTo>
                  <a:lnTo>
                    <a:pt x="56" y="34"/>
                  </a:lnTo>
                  <a:lnTo>
                    <a:pt x="50" y="38"/>
                  </a:lnTo>
                  <a:lnTo>
                    <a:pt x="45" y="42"/>
                  </a:lnTo>
                  <a:lnTo>
                    <a:pt x="42" y="46"/>
                  </a:lnTo>
                  <a:lnTo>
                    <a:pt x="38" y="51"/>
                  </a:lnTo>
                  <a:lnTo>
                    <a:pt x="36" y="57"/>
                  </a:lnTo>
                  <a:lnTo>
                    <a:pt x="36" y="5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31"/>
            <p:cNvSpPr>
              <a:spLocks noEditPoints="1"/>
            </p:cNvSpPr>
            <p:nvPr userDrawn="1"/>
          </p:nvSpPr>
          <p:spPr bwMode="auto">
            <a:xfrm>
              <a:off x="1751" y="2429"/>
              <a:ext cx="49" cy="50"/>
            </a:xfrm>
            <a:custGeom>
              <a:avLst/>
              <a:gdLst>
                <a:gd name="T0" fmla="*/ 147 w 147"/>
                <a:gd name="T1" fmla="*/ 148 h 149"/>
                <a:gd name="T2" fmla="*/ 114 w 147"/>
                <a:gd name="T3" fmla="*/ 133 h 149"/>
                <a:gd name="T4" fmla="*/ 108 w 147"/>
                <a:gd name="T5" fmla="*/ 138 h 149"/>
                <a:gd name="T6" fmla="*/ 86 w 147"/>
                <a:gd name="T7" fmla="*/ 148 h 149"/>
                <a:gd name="T8" fmla="*/ 73 w 147"/>
                <a:gd name="T9" fmla="*/ 149 h 149"/>
                <a:gd name="T10" fmla="*/ 57 w 147"/>
                <a:gd name="T11" fmla="*/ 148 h 149"/>
                <a:gd name="T12" fmla="*/ 31 w 147"/>
                <a:gd name="T13" fmla="*/ 138 h 149"/>
                <a:gd name="T14" fmla="*/ 12 w 147"/>
                <a:gd name="T15" fmla="*/ 117 h 149"/>
                <a:gd name="T16" fmla="*/ 2 w 147"/>
                <a:gd name="T17" fmla="*/ 98 h 149"/>
                <a:gd name="T18" fmla="*/ 0 w 147"/>
                <a:gd name="T19" fmla="*/ 83 h 149"/>
                <a:gd name="T20" fmla="*/ 0 w 147"/>
                <a:gd name="T21" fmla="*/ 74 h 149"/>
                <a:gd name="T22" fmla="*/ 1 w 147"/>
                <a:gd name="T23" fmla="*/ 59 h 149"/>
                <a:gd name="T24" fmla="*/ 5 w 147"/>
                <a:gd name="T25" fmla="*/ 44 h 149"/>
                <a:gd name="T26" fmla="*/ 20 w 147"/>
                <a:gd name="T27" fmla="*/ 21 h 149"/>
                <a:gd name="T28" fmla="*/ 44 w 147"/>
                <a:gd name="T29" fmla="*/ 5 h 149"/>
                <a:gd name="T30" fmla="*/ 73 w 147"/>
                <a:gd name="T31" fmla="*/ 0 h 149"/>
                <a:gd name="T32" fmla="*/ 80 w 147"/>
                <a:gd name="T33" fmla="*/ 0 h 149"/>
                <a:gd name="T34" fmla="*/ 98 w 147"/>
                <a:gd name="T35" fmla="*/ 5 h 149"/>
                <a:gd name="T36" fmla="*/ 114 w 147"/>
                <a:gd name="T37" fmla="*/ 17 h 149"/>
                <a:gd name="T38" fmla="*/ 147 w 147"/>
                <a:gd name="T39" fmla="*/ 1 h 149"/>
                <a:gd name="T40" fmla="*/ 74 w 147"/>
                <a:gd name="T41" fmla="*/ 31 h 149"/>
                <a:gd name="T42" fmla="*/ 57 w 147"/>
                <a:gd name="T43" fmla="*/ 34 h 149"/>
                <a:gd name="T44" fmla="*/ 44 w 147"/>
                <a:gd name="T45" fmla="*/ 44 h 149"/>
                <a:gd name="T46" fmla="*/ 34 w 147"/>
                <a:gd name="T47" fmla="*/ 57 h 149"/>
                <a:gd name="T48" fmla="*/ 31 w 147"/>
                <a:gd name="T49" fmla="*/ 74 h 149"/>
                <a:gd name="T50" fmla="*/ 31 w 147"/>
                <a:gd name="T51" fmla="*/ 83 h 149"/>
                <a:gd name="T52" fmla="*/ 37 w 147"/>
                <a:gd name="T53" fmla="*/ 99 h 149"/>
                <a:gd name="T54" fmla="*/ 50 w 147"/>
                <a:gd name="T55" fmla="*/ 111 h 149"/>
                <a:gd name="T56" fmla="*/ 65 w 147"/>
                <a:gd name="T57" fmla="*/ 117 h 149"/>
                <a:gd name="T58" fmla="*/ 74 w 147"/>
                <a:gd name="T59" fmla="*/ 118 h 149"/>
                <a:gd name="T60" fmla="*/ 90 w 147"/>
                <a:gd name="T61" fmla="*/ 115 h 149"/>
                <a:gd name="T62" fmla="*/ 103 w 147"/>
                <a:gd name="T63" fmla="*/ 105 h 149"/>
                <a:gd name="T64" fmla="*/ 112 w 147"/>
                <a:gd name="T65" fmla="*/ 92 h 149"/>
                <a:gd name="T66" fmla="*/ 115 w 147"/>
                <a:gd name="T67" fmla="*/ 74 h 149"/>
                <a:gd name="T68" fmla="*/ 114 w 147"/>
                <a:gd name="T69" fmla="*/ 66 h 149"/>
                <a:gd name="T70" fmla="*/ 108 w 147"/>
                <a:gd name="T71" fmla="*/ 50 h 149"/>
                <a:gd name="T72" fmla="*/ 97 w 147"/>
                <a:gd name="T73" fmla="*/ 38 h 149"/>
                <a:gd name="T74" fmla="*/ 83 w 147"/>
                <a:gd name="T75" fmla="*/ 32 h 149"/>
                <a:gd name="T76" fmla="*/ 74 w 147"/>
                <a:gd name="T77" fmla="*/ 31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47" h="149">
                  <a:moveTo>
                    <a:pt x="147" y="1"/>
                  </a:moveTo>
                  <a:lnTo>
                    <a:pt x="147" y="148"/>
                  </a:lnTo>
                  <a:lnTo>
                    <a:pt x="114" y="148"/>
                  </a:lnTo>
                  <a:lnTo>
                    <a:pt x="114" y="133"/>
                  </a:lnTo>
                  <a:lnTo>
                    <a:pt x="114" y="133"/>
                  </a:lnTo>
                  <a:lnTo>
                    <a:pt x="108" y="138"/>
                  </a:lnTo>
                  <a:lnTo>
                    <a:pt x="98" y="144"/>
                  </a:lnTo>
                  <a:lnTo>
                    <a:pt x="86" y="148"/>
                  </a:lnTo>
                  <a:lnTo>
                    <a:pt x="80" y="149"/>
                  </a:lnTo>
                  <a:lnTo>
                    <a:pt x="73" y="149"/>
                  </a:lnTo>
                  <a:lnTo>
                    <a:pt x="73" y="149"/>
                  </a:lnTo>
                  <a:lnTo>
                    <a:pt x="57" y="148"/>
                  </a:lnTo>
                  <a:lnTo>
                    <a:pt x="44" y="144"/>
                  </a:lnTo>
                  <a:lnTo>
                    <a:pt x="31" y="138"/>
                  </a:lnTo>
                  <a:lnTo>
                    <a:pt x="20" y="128"/>
                  </a:lnTo>
                  <a:lnTo>
                    <a:pt x="12" y="117"/>
                  </a:lnTo>
                  <a:lnTo>
                    <a:pt x="5" y="105"/>
                  </a:lnTo>
                  <a:lnTo>
                    <a:pt x="2" y="98"/>
                  </a:lnTo>
                  <a:lnTo>
                    <a:pt x="1" y="90"/>
                  </a:lnTo>
                  <a:lnTo>
                    <a:pt x="0" y="83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0" y="67"/>
                  </a:lnTo>
                  <a:lnTo>
                    <a:pt x="1" y="59"/>
                  </a:lnTo>
                  <a:lnTo>
                    <a:pt x="2" y="51"/>
                  </a:lnTo>
                  <a:lnTo>
                    <a:pt x="5" y="44"/>
                  </a:lnTo>
                  <a:lnTo>
                    <a:pt x="12" y="32"/>
                  </a:lnTo>
                  <a:lnTo>
                    <a:pt x="20" y="21"/>
                  </a:lnTo>
                  <a:lnTo>
                    <a:pt x="31" y="12"/>
                  </a:lnTo>
                  <a:lnTo>
                    <a:pt x="44" y="5"/>
                  </a:lnTo>
                  <a:lnTo>
                    <a:pt x="57" y="1"/>
                  </a:lnTo>
                  <a:lnTo>
                    <a:pt x="73" y="0"/>
                  </a:lnTo>
                  <a:lnTo>
                    <a:pt x="73" y="0"/>
                  </a:lnTo>
                  <a:lnTo>
                    <a:pt x="80" y="0"/>
                  </a:lnTo>
                  <a:lnTo>
                    <a:pt x="86" y="1"/>
                  </a:lnTo>
                  <a:lnTo>
                    <a:pt x="98" y="5"/>
                  </a:lnTo>
                  <a:lnTo>
                    <a:pt x="108" y="11"/>
                  </a:lnTo>
                  <a:lnTo>
                    <a:pt x="114" y="17"/>
                  </a:lnTo>
                  <a:lnTo>
                    <a:pt x="114" y="1"/>
                  </a:lnTo>
                  <a:lnTo>
                    <a:pt x="147" y="1"/>
                  </a:lnTo>
                  <a:close/>
                  <a:moveTo>
                    <a:pt x="74" y="31"/>
                  </a:moveTo>
                  <a:lnTo>
                    <a:pt x="74" y="31"/>
                  </a:lnTo>
                  <a:lnTo>
                    <a:pt x="65" y="32"/>
                  </a:lnTo>
                  <a:lnTo>
                    <a:pt x="57" y="34"/>
                  </a:lnTo>
                  <a:lnTo>
                    <a:pt x="50" y="38"/>
                  </a:lnTo>
                  <a:lnTo>
                    <a:pt x="44" y="44"/>
                  </a:lnTo>
                  <a:lnTo>
                    <a:pt x="37" y="50"/>
                  </a:lnTo>
                  <a:lnTo>
                    <a:pt x="34" y="57"/>
                  </a:lnTo>
                  <a:lnTo>
                    <a:pt x="31" y="66"/>
                  </a:lnTo>
                  <a:lnTo>
                    <a:pt x="31" y="74"/>
                  </a:lnTo>
                  <a:lnTo>
                    <a:pt x="31" y="74"/>
                  </a:lnTo>
                  <a:lnTo>
                    <a:pt x="31" y="83"/>
                  </a:lnTo>
                  <a:lnTo>
                    <a:pt x="34" y="92"/>
                  </a:lnTo>
                  <a:lnTo>
                    <a:pt x="37" y="99"/>
                  </a:lnTo>
                  <a:lnTo>
                    <a:pt x="44" y="105"/>
                  </a:lnTo>
                  <a:lnTo>
                    <a:pt x="50" y="111"/>
                  </a:lnTo>
                  <a:lnTo>
                    <a:pt x="57" y="115"/>
                  </a:lnTo>
                  <a:lnTo>
                    <a:pt x="65" y="117"/>
                  </a:lnTo>
                  <a:lnTo>
                    <a:pt x="74" y="118"/>
                  </a:lnTo>
                  <a:lnTo>
                    <a:pt x="74" y="118"/>
                  </a:lnTo>
                  <a:lnTo>
                    <a:pt x="83" y="117"/>
                  </a:lnTo>
                  <a:lnTo>
                    <a:pt x="90" y="115"/>
                  </a:lnTo>
                  <a:lnTo>
                    <a:pt x="97" y="111"/>
                  </a:lnTo>
                  <a:lnTo>
                    <a:pt x="103" y="105"/>
                  </a:lnTo>
                  <a:lnTo>
                    <a:pt x="108" y="99"/>
                  </a:lnTo>
                  <a:lnTo>
                    <a:pt x="112" y="92"/>
                  </a:lnTo>
                  <a:lnTo>
                    <a:pt x="114" y="83"/>
                  </a:lnTo>
                  <a:lnTo>
                    <a:pt x="115" y="74"/>
                  </a:lnTo>
                  <a:lnTo>
                    <a:pt x="115" y="74"/>
                  </a:lnTo>
                  <a:lnTo>
                    <a:pt x="114" y="66"/>
                  </a:lnTo>
                  <a:lnTo>
                    <a:pt x="112" y="57"/>
                  </a:lnTo>
                  <a:lnTo>
                    <a:pt x="108" y="50"/>
                  </a:lnTo>
                  <a:lnTo>
                    <a:pt x="103" y="44"/>
                  </a:lnTo>
                  <a:lnTo>
                    <a:pt x="97" y="38"/>
                  </a:lnTo>
                  <a:lnTo>
                    <a:pt x="90" y="34"/>
                  </a:lnTo>
                  <a:lnTo>
                    <a:pt x="83" y="32"/>
                  </a:lnTo>
                  <a:lnTo>
                    <a:pt x="74" y="31"/>
                  </a:lnTo>
                  <a:lnTo>
                    <a:pt x="74" y="3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32"/>
            <p:cNvSpPr>
              <a:spLocks/>
            </p:cNvSpPr>
            <p:nvPr userDrawn="1"/>
          </p:nvSpPr>
          <p:spPr bwMode="auto">
            <a:xfrm>
              <a:off x="1812" y="2429"/>
              <a:ext cx="23" cy="49"/>
            </a:xfrm>
            <a:custGeom>
              <a:avLst/>
              <a:gdLst>
                <a:gd name="T0" fmla="*/ 0 w 70"/>
                <a:gd name="T1" fmla="*/ 1 h 148"/>
                <a:gd name="T2" fmla="*/ 32 w 70"/>
                <a:gd name="T3" fmla="*/ 1 h 148"/>
                <a:gd name="T4" fmla="*/ 32 w 70"/>
                <a:gd name="T5" fmla="*/ 17 h 148"/>
                <a:gd name="T6" fmla="*/ 32 w 70"/>
                <a:gd name="T7" fmla="*/ 17 h 148"/>
                <a:gd name="T8" fmla="*/ 38 w 70"/>
                <a:gd name="T9" fmla="*/ 10 h 148"/>
                <a:gd name="T10" fmla="*/ 47 w 70"/>
                <a:gd name="T11" fmla="*/ 5 h 148"/>
                <a:gd name="T12" fmla="*/ 50 w 70"/>
                <a:gd name="T13" fmla="*/ 3 h 148"/>
                <a:gd name="T14" fmla="*/ 56 w 70"/>
                <a:gd name="T15" fmla="*/ 1 h 148"/>
                <a:gd name="T16" fmla="*/ 62 w 70"/>
                <a:gd name="T17" fmla="*/ 0 h 148"/>
                <a:gd name="T18" fmla="*/ 70 w 70"/>
                <a:gd name="T19" fmla="*/ 0 h 148"/>
                <a:gd name="T20" fmla="*/ 70 w 70"/>
                <a:gd name="T21" fmla="*/ 31 h 148"/>
                <a:gd name="T22" fmla="*/ 67 w 70"/>
                <a:gd name="T23" fmla="*/ 31 h 148"/>
                <a:gd name="T24" fmla="*/ 67 w 70"/>
                <a:gd name="T25" fmla="*/ 31 h 148"/>
                <a:gd name="T26" fmla="*/ 60 w 70"/>
                <a:gd name="T27" fmla="*/ 32 h 148"/>
                <a:gd name="T28" fmla="*/ 53 w 70"/>
                <a:gd name="T29" fmla="*/ 33 h 148"/>
                <a:gd name="T30" fmla="*/ 47 w 70"/>
                <a:gd name="T31" fmla="*/ 37 h 148"/>
                <a:gd name="T32" fmla="*/ 42 w 70"/>
                <a:gd name="T33" fmla="*/ 40 h 148"/>
                <a:gd name="T34" fmla="*/ 38 w 70"/>
                <a:gd name="T35" fmla="*/ 46 h 148"/>
                <a:gd name="T36" fmla="*/ 34 w 70"/>
                <a:gd name="T37" fmla="*/ 53 h 148"/>
                <a:gd name="T38" fmla="*/ 33 w 70"/>
                <a:gd name="T39" fmla="*/ 60 h 148"/>
                <a:gd name="T40" fmla="*/ 32 w 70"/>
                <a:gd name="T41" fmla="*/ 67 h 148"/>
                <a:gd name="T42" fmla="*/ 32 w 70"/>
                <a:gd name="T43" fmla="*/ 148 h 148"/>
                <a:gd name="T44" fmla="*/ 0 w 70"/>
                <a:gd name="T45" fmla="*/ 148 h 148"/>
                <a:gd name="T46" fmla="*/ 0 w 70"/>
                <a:gd name="T47" fmla="*/ 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0" h="148">
                  <a:moveTo>
                    <a:pt x="0" y="1"/>
                  </a:moveTo>
                  <a:lnTo>
                    <a:pt x="32" y="1"/>
                  </a:lnTo>
                  <a:lnTo>
                    <a:pt x="32" y="17"/>
                  </a:lnTo>
                  <a:lnTo>
                    <a:pt x="32" y="17"/>
                  </a:lnTo>
                  <a:lnTo>
                    <a:pt x="38" y="10"/>
                  </a:lnTo>
                  <a:lnTo>
                    <a:pt x="47" y="5"/>
                  </a:lnTo>
                  <a:lnTo>
                    <a:pt x="50" y="3"/>
                  </a:lnTo>
                  <a:lnTo>
                    <a:pt x="56" y="1"/>
                  </a:lnTo>
                  <a:lnTo>
                    <a:pt x="62" y="0"/>
                  </a:lnTo>
                  <a:lnTo>
                    <a:pt x="70" y="0"/>
                  </a:lnTo>
                  <a:lnTo>
                    <a:pt x="70" y="31"/>
                  </a:lnTo>
                  <a:lnTo>
                    <a:pt x="67" y="31"/>
                  </a:lnTo>
                  <a:lnTo>
                    <a:pt x="67" y="31"/>
                  </a:lnTo>
                  <a:lnTo>
                    <a:pt x="60" y="32"/>
                  </a:lnTo>
                  <a:lnTo>
                    <a:pt x="53" y="33"/>
                  </a:lnTo>
                  <a:lnTo>
                    <a:pt x="47" y="37"/>
                  </a:lnTo>
                  <a:lnTo>
                    <a:pt x="42" y="40"/>
                  </a:lnTo>
                  <a:lnTo>
                    <a:pt x="38" y="46"/>
                  </a:lnTo>
                  <a:lnTo>
                    <a:pt x="34" y="53"/>
                  </a:lnTo>
                  <a:lnTo>
                    <a:pt x="33" y="60"/>
                  </a:lnTo>
                  <a:lnTo>
                    <a:pt x="32" y="67"/>
                  </a:lnTo>
                  <a:lnTo>
                    <a:pt x="32" y="148"/>
                  </a:lnTo>
                  <a:lnTo>
                    <a:pt x="0" y="14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33"/>
            <p:cNvSpPr>
              <a:spLocks noEditPoints="1"/>
            </p:cNvSpPr>
            <p:nvPr userDrawn="1"/>
          </p:nvSpPr>
          <p:spPr bwMode="auto">
            <a:xfrm>
              <a:off x="1873" y="2410"/>
              <a:ext cx="40" cy="68"/>
            </a:xfrm>
            <a:custGeom>
              <a:avLst/>
              <a:gdLst>
                <a:gd name="T0" fmla="*/ 60 w 119"/>
                <a:gd name="T1" fmla="*/ 0 h 205"/>
                <a:gd name="T2" fmla="*/ 60 w 119"/>
                <a:gd name="T3" fmla="*/ 0 h 205"/>
                <a:gd name="T4" fmla="*/ 72 w 119"/>
                <a:gd name="T5" fmla="*/ 1 h 205"/>
                <a:gd name="T6" fmla="*/ 83 w 119"/>
                <a:gd name="T7" fmla="*/ 3 h 205"/>
                <a:gd name="T8" fmla="*/ 93 w 119"/>
                <a:gd name="T9" fmla="*/ 8 h 205"/>
                <a:gd name="T10" fmla="*/ 102 w 119"/>
                <a:gd name="T11" fmla="*/ 16 h 205"/>
                <a:gd name="T12" fmla="*/ 109 w 119"/>
                <a:gd name="T13" fmla="*/ 24 h 205"/>
                <a:gd name="T14" fmla="*/ 114 w 119"/>
                <a:gd name="T15" fmla="*/ 34 h 205"/>
                <a:gd name="T16" fmla="*/ 117 w 119"/>
                <a:gd name="T17" fmla="*/ 45 h 205"/>
                <a:gd name="T18" fmla="*/ 119 w 119"/>
                <a:gd name="T19" fmla="*/ 58 h 205"/>
                <a:gd name="T20" fmla="*/ 119 w 119"/>
                <a:gd name="T21" fmla="*/ 58 h 205"/>
                <a:gd name="T22" fmla="*/ 117 w 119"/>
                <a:gd name="T23" fmla="*/ 71 h 205"/>
                <a:gd name="T24" fmla="*/ 115 w 119"/>
                <a:gd name="T25" fmla="*/ 80 h 205"/>
                <a:gd name="T26" fmla="*/ 110 w 119"/>
                <a:gd name="T27" fmla="*/ 90 h 205"/>
                <a:gd name="T28" fmla="*/ 105 w 119"/>
                <a:gd name="T29" fmla="*/ 97 h 205"/>
                <a:gd name="T30" fmla="*/ 98 w 119"/>
                <a:gd name="T31" fmla="*/ 105 h 205"/>
                <a:gd name="T32" fmla="*/ 91 w 119"/>
                <a:gd name="T33" fmla="*/ 110 h 205"/>
                <a:gd name="T34" fmla="*/ 81 w 119"/>
                <a:gd name="T35" fmla="*/ 113 h 205"/>
                <a:gd name="T36" fmla="*/ 72 w 119"/>
                <a:gd name="T37" fmla="*/ 116 h 205"/>
                <a:gd name="T38" fmla="*/ 119 w 119"/>
                <a:gd name="T39" fmla="*/ 205 h 205"/>
                <a:gd name="T40" fmla="*/ 81 w 119"/>
                <a:gd name="T41" fmla="*/ 205 h 205"/>
                <a:gd name="T42" fmla="*/ 37 w 119"/>
                <a:gd name="T43" fmla="*/ 117 h 205"/>
                <a:gd name="T44" fmla="*/ 33 w 119"/>
                <a:gd name="T45" fmla="*/ 117 h 205"/>
                <a:gd name="T46" fmla="*/ 33 w 119"/>
                <a:gd name="T47" fmla="*/ 205 h 205"/>
                <a:gd name="T48" fmla="*/ 0 w 119"/>
                <a:gd name="T49" fmla="*/ 205 h 205"/>
                <a:gd name="T50" fmla="*/ 0 w 119"/>
                <a:gd name="T51" fmla="*/ 0 h 205"/>
                <a:gd name="T52" fmla="*/ 60 w 119"/>
                <a:gd name="T53" fmla="*/ 0 h 205"/>
                <a:gd name="T54" fmla="*/ 33 w 119"/>
                <a:gd name="T55" fmla="*/ 86 h 205"/>
                <a:gd name="T56" fmla="*/ 60 w 119"/>
                <a:gd name="T57" fmla="*/ 86 h 205"/>
                <a:gd name="T58" fmla="*/ 60 w 119"/>
                <a:gd name="T59" fmla="*/ 86 h 205"/>
                <a:gd name="T60" fmla="*/ 66 w 119"/>
                <a:gd name="T61" fmla="*/ 85 h 205"/>
                <a:gd name="T62" fmla="*/ 72 w 119"/>
                <a:gd name="T63" fmla="*/ 84 h 205"/>
                <a:gd name="T64" fmla="*/ 76 w 119"/>
                <a:gd name="T65" fmla="*/ 81 h 205"/>
                <a:gd name="T66" fmla="*/ 80 w 119"/>
                <a:gd name="T67" fmla="*/ 78 h 205"/>
                <a:gd name="T68" fmla="*/ 83 w 119"/>
                <a:gd name="T69" fmla="*/ 74 h 205"/>
                <a:gd name="T70" fmla="*/ 84 w 119"/>
                <a:gd name="T71" fmla="*/ 69 h 205"/>
                <a:gd name="T72" fmla="*/ 86 w 119"/>
                <a:gd name="T73" fmla="*/ 64 h 205"/>
                <a:gd name="T74" fmla="*/ 87 w 119"/>
                <a:gd name="T75" fmla="*/ 58 h 205"/>
                <a:gd name="T76" fmla="*/ 87 w 119"/>
                <a:gd name="T77" fmla="*/ 58 h 205"/>
                <a:gd name="T78" fmla="*/ 86 w 119"/>
                <a:gd name="T79" fmla="*/ 53 h 205"/>
                <a:gd name="T80" fmla="*/ 84 w 119"/>
                <a:gd name="T81" fmla="*/ 47 h 205"/>
                <a:gd name="T82" fmla="*/ 83 w 119"/>
                <a:gd name="T83" fmla="*/ 42 h 205"/>
                <a:gd name="T84" fmla="*/ 80 w 119"/>
                <a:gd name="T85" fmla="*/ 39 h 205"/>
                <a:gd name="T86" fmla="*/ 76 w 119"/>
                <a:gd name="T87" fmla="*/ 35 h 205"/>
                <a:gd name="T88" fmla="*/ 72 w 119"/>
                <a:gd name="T89" fmla="*/ 33 h 205"/>
                <a:gd name="T90" fmla="*/ 66 w 119"/>
                <a:gd name="T91" fmla="*/ 31 h 205"/>
                <a:gd name="T92" fmla="*/ 60 w 119"/>
                <a:gd name="T93" fmla="*/ 31 h 205"/>
                <a:gd name="T94" fmla="*/ 33 w 119"/>
                <a:gd name="T95" fmla="*/ 31 h 205"/>
                <a:gd name="T96" fmla="*/ 33 w 119"/>
                <a:gd name="T97" fmla="*/ 86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19" h="205">
                  <a:moveTo>
                    <a:pt x="60" y="0"/>
                  </a:moveTo>
                  <a:lnTo>
                    <a:pt x="60" y="0"/>
                  </a:lnTo>
                  <a:lnTo>
                    <a:pt x="72" y="1"/>
                  </a:lnTo>
                  <a:lnTo>
                    <a:pt x="83" y="3"/>
                  </a:lnTo>
                  <a:lnTo>
                    <a:pt x="93" y="8"/>
                  </a:lnTo>
                  <a:lnTo>
                    <a:pt x="102" y="16"/>
                  </a:lnTo>
                  <a:lnTo>
                    <a:pt x="109" y="24"/>
                  </a:lnTo>
                  <a:lnTo>
                    <a:pt x="114" y="34"/>
                  </a:lnTo>
                  <a:lnTo>
                    <a:pt x="117" y="45"/>
                  </a:lnTo>
                  <a:lnTo>
                    <a:pt x="119" y="58"/>
                  </a:lnTo>
                  <a:lnTo>
                    <a:pt x="119" y="58"/>
                  </a:lnTo>
                  <a:lnTo>
                    <a:pt x="117" y="71"/>
                  </a:lnTo>
                  <a:lnTo>
                    <a:pt x="115" y="80"/>
                  </a:lnTo>
                  <a:lnTo>
                    <a:pt x="110" y="90"/>
                  </a:lnTo>
                  <a:lnTo>
                    <a:pt x="105" y="97"/>
                  </a:lnTo>
                  <a:lnTo>
                    <a:pt x="98" y="105"/>
                  </a:lnTo>
                  <a:lnTo>
                    <a:pt x="91" y="110"/>
                  </a:lnTo>
                  <a:lnTo>
                    <a:pt x="81" y="113"/>
                  </a:lnTo>
                  <a:lnTo>
                    <a:pt x="72" y="116"/>
                  </a:lnTo>
                  <a:lnTo>
                    <a:pt x="119" y="205"/>
                  </a:lnTo>
                  <a:lnTo>
                    <a:pt x="81" y="205"/>
                  </a:lnTo>
                  <a:lnTo>
                    <a:pt x="37" y="117"/>
                  </a:lnTo>
                  <a:lnTo>
                    <a:pt x="33" y="117"/>
                  </a:lnTo>
                  <a:lnTo>
                    <a:pt x="33" y="205"/>
                  </a:lnTo>
                  <a:lnTo>
                    <a:pt x="0" y="205"/>
                  </a:lnTo>
                  <a:lnTo>
                    <a:pt x="0" y="0"/>
                  </a:lnTo>
                  <a:lnTo>
                    <a:pt x="60" y="0"/>
                  </a:lnTo>
                  <a:close/>
                  <a:moveTo>
                    <a:pt x="33" y="86"/>
                  </a:moveTo>
                  <a:lnTo>
                    <a:pt x="60" y="86"/>
                  </a:lnTo>
                  <a:lnTo>
                    <a:pt x="60" y="86"/>
                  </a:lnTo>
                  <a:lnTo>
                    <a:pt x="66" y="85"/>
                  </a:lnTo>
                  <a:lnTo>
                    <a:pt x="72" y="84"/>
                  </a:lnTo>
                  <a:lnTo>
                    <a:pt x="76" y="81"/>
                  </a:lnTo>
                  <a:lnTo>
                    <a:pt x="80" y="78"/>
                  </a:lnTo>
                  <a:lnTo>
                    <a:pt x="83" y="74"/>
                  </a:lnTo>
                  <a:lnTo>
                    <a:pt x="84" y="69"/>
                  </a:lnTo>
                  <a:lnTo>
                    <a:pt x="86" y="64"/>
                  </a:lnTo>
                  <a:lnTo>
                    <a:pt x="87" y="58"/>
                  </a:lnTo>
                  <a:lnTo>
                    <a:pt x="87" y="58"/>
                  </a:lnTo>
                  <a:lnTo>
                    <a:pt x="86" y="53"/>
                  </a:lnTo>
                  <a:lnTo>
                    <a:pt x="84" y="47"/>
                  </a:lnTo>
                  <a:lnTo>
                    <a:pt x="83" y="42"/>
                  </a:lnTo>
                  <a:lnTo>
                    <a:pt x="80" y="39"/>
                  </a:lnTo>
                  <a:lnTo>
                    <a:pt x="76" y="35"/>
                  </a:lnTo>
                  <a:lnTo>
                    <a:pt x="72" y="33"/>
                  </a:lnTo>
                  <a:lnTo>
                    <a:pt x="66" y="31"/>
                  </a:lnTo>
                  <a:lnTo>
                    <a:pt x="60" y="31"/>
                  </a:lnTo>
                  <a:lnTo>
                    <a:pt x="33" y="31"/>
                  </a:lnTo>
                  <a:lnTo>
                    <a:pt x="33" y="8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34"/>
            <p:cNvSpPr>
              <a:spLocks noEditPoints="1"/>
            </p:cNvSpPr>
            <p:nvPr userDrawn="1"/>
          </p:nvSpPr>
          <p:spPr bwMode="auto">
            <a:xfrm>
              <a:off x="1918" y="2429"/>
              <a:ext cx="49" cy="50"/>
            </a:xfrm>
            <a:custGeom>
              <a:avLst/>
              <a:gdLst>
                <a:gd name="T0" fmla="*/ 34 w 149"/>
                <a:gd name="T1" fmla="*/ 85 h 149"/>
                <a:gd name="T2" fmla="*/ 39 w 149"/>
                <a:gd name="T3" fmla="*/ 99 h 149"/>
                <a:gd name="T4" fmla="*/ 48 w 149"/>
                <a:gd name="T5" fmla="*/ 110 h 149"/>
                <a:gd name="T6" fmla="*/ 60 w 149"/>
                <a:gd name="T7" fmla="*/ 116 h 149"/>
                <a:gd name="T8" fmla="*/ 76 w 149"/>
                <a:gd name="T9" fmla="*/ 120 h 149"/>
                <a:gd name="T10" fmla="*/ 85 w 149"/>
                <a:gd name="T11" fmla="*/ 118 h 149"/>
                <a:gd name="T12" fmla="*/ 102 w 149"/>
                <a:gd name="T13" fmla="*/ 111 h 149"/>
                <a:gd name="T14" fmla="*/ 146 w 149"/>
                <a:gd name="T15" fmla="*/ 105 h 149"/>
                <a:gd name="T16" fmla="*/ 141 w 149"/>
                <a:gd name="T17" fmla="*/ 115 h 149"/>
                <a:gd name="T18" fmla="*/ 128 w 149"/>
                <a:gd name="T19" fmla="*/ 131 h 149"/>
                <a:gd name="T20" fmla="*/ 110 w 149"/>
                <a:gd name="T21" fmla="*/ 143 h 149"/>
                <a:gd name="T22" fmla="*/ 87 w 149"/>
                <a:gd name="T23" fmla="*/ 149 h 149"/>
                <a:gd name="T24" fmla="*/ 76 w 149"/>
                <a:gd name="T25" fmla="*/ 149 h 149"/>
                <a:gd name="T26" fmla="*/ 60 w 149"/>
                <a:gd name="T27" fmla="*/ 148 h 149"/>
                <a:gd name="T28" fmla="*/ 45 w 149"/>
                <a:gd name="T29" fmla="*/ 144 h 149"/>
                <a:gd name="T30" fmla="*/ 22 w 149"/>
                <a:gd name="T31" fmla="*/ 128 h 149"/>
                <a:gd name="T32" fmla="*/ 6 w 149"/>
                <a:gd name="T33" fmla="*/ 104 h 149"/>
                <a:gd name="T34" fmla="*/ 1 w 149"/>
                <a:gd name="T35" fmla="*/ 90 h 149"/>
                <a:gd name="T36" fmla="*/ 0 w 149"/>
                <a:gd name="T37" fmla="*/ 74 h 149"/>
                <a:gd name="T38" fmla="*/ 0 w 149"/>
                <a:gd name="T39" fmla="*/ 67 h 149"/>
                <a:gd name="T40" fmla="*/ 6 w 149"/>
                <a:gd name="T41" fmla="*/ 45 h 149"/>
                <a:gd name="T42" fmla="*/ 22 w 149"/>
                <a:gd name="T43" fmla="*/ 22 h 149"/>
                <a:gd name="T44" fmla="*/ 45 w 149"/>
                <a:gd name="T45" fmla="*/ 6 h 149"/>
                <a:gd name="T46" fmla="*/ 59 w 149"/>
                <a:gd name="T47" fmla="*/ 1 h 149"/>
                <a:gd name="T48" fmla="*/ 74 w 149"/>
                <a:gd name="T49" fmla="*/ 0 h 149"/>
                <a:gd name="T50" fmla="*/ 82 w 149"/>
                <a:gd name="T51" fmla="*/ 0 h 149"/>
                <a:gd name="T52" fmla="*/ 96 w 149"/>
                <a:gd name="T53" fmla="*/ 4 h 149"/>
                <a:gd name="T54" fmla="*/ 116 w 149"/>
                <a:gd name="T55" fmla="*/ 12 h 149"/>
                <a:gd name="T56" fmla="*/ 135 w 149"/>
                <a:gd name="T57" fmla="*/ 33 h 149"/>
                <a:gd name="T58" fmla="*/ 146 w 149"/>
                <a:gd name="T59" fmla="*/ 60 h 149"/>
                <a:gd name="T60" fmla="*/ 149 w 149"/>
                <a:gd name="T61" fmla="*/ 74 h 149"/>
                <a:gd name="T62" fmla="*/ 148 w 149"/>
                <a:gd name="T63" fmla="*/ 85 h 149"/>
                <a:gd name="T64" fmla="*/ 36 w 149"/>
                <a:gd name="T65" fmla="*/ 57 h 149"/>
                <a:gd name="T66" fmla="*/ 113 w 149"/>
                <a:gd name="T67" fmla="*/ 57 h 149"/>
                <a:gd name="T68" fmla="*/ 107 w 149"/>
                <a:gd name="T69" fmla="*/ 46 h 149"/>
                <a:gd name="T70" fmla="*/ 99 w 149"/>
                <a:gd name="T71" fmla="*/ 38 h 149"/>
                <a:gd name="T72" fmla="*/ 88 w 149"/>
                <a:gd name="T73" fmla="*/ 32 h 149"/>
                <a:gd name="T74" fmla="*/ 74 w 149"/>
                <a:gd name="T75" fmla="*/ 29 h 149"/>
                <a:gd name="T76" fmla="*/ 67 w 149"/>
                <a:gd name="T77" fmla="*/ 31 h 149"/>
                <a:gd name="T78" fmla="*/ 55 w 149"/>
                <a:gd name="T79" fmla="*/ 34 h 149"/>
                <a:gd name="T80" fmla="*/ 45 w 149"/>
                <a:gd name="T81" fmla="*/ 42 h 149"/>
                <a:gd name="T82" fmla="*/ 38 w 149"/>
                <a:gd name="T83" fmla="*/ 51 h 149"/>
                <a:gd name="T84" fmla="*/ 36 w 149"/>
                <a:gd name="T85" fmla="*/ 57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9" h="149">
                  <a:moveTo>
                    <a:pt x="34" y="85"/>
                  </a:moveTo>
                  <a:lnTo>
                    <a:pt x="34" y="85"/>
                  </a:lnTo>
                  <a:lnTo>
                    <a:pt x="36" y="93"/>
                  </a:lnTo>
                  <a:lnTo>
                    <a:pt x="39" y="99"/>
                  </a:lnTo>
                  <a:lnTo>
                    <a:pt x="43" y="105"/>
                  </a:lnTo>
                  <a:lnTo>
                    <a:pt x="48" y="110"/>
                  </a:lnTo>
                  <a:lnTo>
                    <a:pt x="54" y="113"/>
                  </a:lnTo>
                  <a:lnTo>
                    <a:pt x="60" y="116"/>
                  </a:lnTo>
                  <a:lnTo>
                    <a:pt x="67" y="118"/>
                  </a:lnTo>
                  <a:lnTo>
                    <a:pt x="76" y="120"/>
                  </a:lnTo>
                  <a:lnTo>
                    <a:pt x="76" y="120"/>
                  </a:lnTo>
                  <a:lnTo>
                    <a:pt x="85" y="118"/>
                  </a:lnTo>
                  <a:lnTo>
                    <a:pt x="95" y="116"/>
                  </a:lnTo>
                  <a:lnTo>
                    <a:pt x="102" y="111"/>
                  </a:lnTo>
                  <a:lnTo>
                    <a:pt x="109" y="105"/>
                  </a:lnTo>
                  <a:lnTo>
                    <a:pt x="146" y="105"/>
                  </a:lnTo>
                  <a:lnTo>
                    <a:pt x="146" y="105"/>
                  </a:lnTo>
                  <a:lnTo>
                    <a:pt x="141" y="115"/>
                  </a:lnTo>
                  <a:lnTo>
                    <a:pt x="135" y="123"/>
                  </a:lnTo>
                  <a:lnTo>
                    <a:pt x="128" y="131"/>
                  </a:lnTo>
                  <a:lnTo>
                    <a:pt x="120" y="137"/>
                  </a:lnTo>
                  <a:lnTo>
                    <a:pt x="110" y="143"/>
                  </a:lnTo>
                  <a:lnTo>
                    <a:pt x="99" y="146"/>
                  </a:lnTo>
                  <a:lnTo>
                    <a:pt x="87" y="149"/>
                  </a:lnTo>
                  <a:lnTo>
                    <a:pt x="76" y="149"/>
                  </a:lnTo>
                  <a:lnTo>
                    <a:pt x="76" y="149"/>
                  </a:lnTo>
                  <a:lnTo>
                    <a:pt x="67" y="149"/>
                  </a:lnTo>
                  <a:lnTo>
                    <a:pt x="60" y="148"/>
                  </a:lnTo>
                  <a:lnTo>
                    <a:pt x="53" y="146"/>
                  </a:lnTo>
                  <a:lnTo>
                    <a:pt x="45" y="144"/>
                  </a:lnTo>
                  <a:lnTo>
                    <a:pt x="33" y="137"/>
                  </a:lnTo>
                  <a:lnTo>
                    <a:pt x="22" y="128"/>
                  </a:lnTo>
                  <a:lnTo>
                    <a:pt x="12" y="116"/>
                  </a:lnTo>
                  <a:lnTo>
                    <a:pt x="6" y="104"/>
                  </a:lnTo>
                  <a:lnTo>
                    <a:pt x="4" y="96"/>
                  </a:lnTo>
                  <a:lnTo>
                    <a:pt x="1" y="90"/>
                  </a:lnTo>
                  <a:lnTo>
                    <a:pt x="0" y="82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0" y="67"/>
                  </a:lnTo>
                  <a:lnTo>
                    <a:pt x="1" y="60"/>
                  </a:lnTo>
                  <a:lnTo>
                    <a:pt x="6" y="45"/>
                  </a:lnTo>
                  <a:lnTo>
                    <a:pt x="12" y="33"/>
                  </a:lnTo>
                  <a:lnTo>
                    <a:pt x="22" y="22"/>
                  </a:lnTo>
                  <a:lnTo>
                    <a:pt x="33" y="12"/>
                  </a:lnTo>
                  <a:lnTo>
                    <a:pt x="45" y="6"/>
                  </a:lnTo>
                  <a:lnTo>
                    <a:pt x="53" y="4"/>
                  </a:lnTo>
                  <a:lnTo>
                    <a:pt x="59" y="1"/>
                  </a:lnTo>
                  <a:lnTo>
                    <a:pt x="67" y="0"/>
                  </a:lnTo>
                  <a:lnTo>
                    <a:pt x="74" y="0"/>
                  </a:lnTo>
                  <a:lnTo>
                    <a:pt x="74" y="0"/>
                  </a:lnTo>
                  <a:lnTo>
                    <a:pt x="82" y="0"/>
                  </a:lnTo>
                  <a:lnTo>
                    <a:pt x="89" y="1"/>
                  </a:lnTo>
                  <a:lnTo>
                    <a:pt x="96" y="4"/>
                  </a:lnTo>
                  <a:lnTo>
                    <a:pt x="104" y="6"/>
                  </a:lnTo>
                  <a:lnTo>
                    <a:pt x="116" y="12"/>
                  </a:lnTo>
                  <a:lnTo>
                    <a:pt x="127" y="22"/>
                  </a:lnTo>
                  <a:lnTo>
                    <a:pt x="135" y="33"/>
                  </a:lnTo>
                  <a:lnTo>
                    <a:pt x="143" y="45"/>
                  </a:lnTo>
                  <a:lnTo>
                    <a:pt x="146" y="60"/>
                  </a:lnTo>
                  <a:lnTo>
                    <a:pt x="148" y="67"/>
                  </a:lnTo>
                  <a:lnTo>
                    <a:pt x="149" y="74"/>
                  </a:lnTo>
                  <a:lnTo>
                    <a:pt x="149" y="74"/>
                  </a:lnTo>
                  <a:lnTo>
                    <a:pt x="148" y="85"/>
                  </a:lnTo>
                  <a:lnTo>
                    <a:pt x="34" y="85"/>
                  </a:lnTo>
                  <a:close/>
                  <a:moveTo>
                    <a:pt x="36" y="57"/>
                  </a:moveTo>
                  <a:lnTo>
                    <a:pt x="113" y="57"/>
                  </a:lnTo>
                  <a:lnTo>
                    <a:pt x="113" y="57"/>
                  </a:lnTo>
                  <a:lnTo>
                    <a:pt x="111" y="51"/>
                  </a:lnTo>
                  <a:lnTo>
                    <a:pt x="107" y="46"/>
                  </a:lnTo>
                  <a:lnTo>
                    <a:pt x="104" y="42"/>
                  </a:lnTo>
                  <a:lnTo>
                    <a:pt x="99" y="38"/>
                  </a:lnTo>
                  <a:lnTo>
                    <a:pt x="94" y="34"/>
                  </a:lnTo>
                  <a:lnTo>
                    <a:pt x="88" y="32"/>
                  </a:lnTo>
                  <a:lnTo>
                    <a:pt x="81" y="31"/>
                  </a:lnTo>
                  <a:lnTo>
                    <a:pt x="74" y="29"/>
                  </a:lnTo>
                  <a:lnTo>
                    <a:pt x="74" y="29"/>
                  </a:lnTo>
                  <a:lnTo>
                    <a:pt x="67" y="31"/>
                  </a:lnTo>
                  <a:lnTo>
                    <a:pt x="61" y="32"/>
                  </a:lnTo>
                  <a:lnTo>
                    <a:pt x="55" y="34"/>
                  </a:lnTo>
                  <a:lnTo>
                    <a:pt x="50" y="38"/>
                  </a:lnTo>
                  <a:lnTo>
                    <a:pt x="45" y="42"/>
                  </a:lnTo>
                  <a:lnTo>
                    <a:pt x="40" y="46"/>
                  </a:lnTo>
                  <a:lnTo>
                    <a:pt x="38" y="51"/>
                  </a:lnTo>
                  <a:lnTo>
                    <a:pt x="36" y="57"/>
                  </a:lnTo>
                  <a:lnTo>
                    <a:pt x="36" y="5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35"/>
            <p:cNvSpPr>
              <a:spLocks/>
            </p:cNvSpPr>
            <p:nvPr userDrawn="1"/>
          </p:nvSpPr>
          <p:spPr bwMode="auto">
            <a:xfrm>
              <a:off x="1974" y="2429"/>
              <a:ext cx="33" cy="50"/>
            </a:xfrm>
            <a:custGeom>
              <a:avLst/>
              <a:gdLst>
                <a:gd name="T0" fmla="*/ 31 w 101"/>
                <a:gd name="T1" fmla="*/ 99 h 149"/>
                <a:gd name="T2" fmla="*/ 33 w 101"/>
                <a:gd name="T3" fmla="*/ 107 h 149"/>
                <a:gd name="T4" fmla="*/ 37 w 101"/>
                <a:gd name="T5" fmla="*/ 113 h 149"/>
                <a:gd name="T6" fmla="*/ 50 w 101"/>
                <a:gd name="T7" fmla="*/ 120 h 149"/>
                <a:gd name="T8" fmla="*/ 57 w 101"/>
                <a:gd name="T9" fmla="*/ 118 h 149"/>
                <a:gd name="T10" fmla="*/ 66 w 101"/>
                <a:gd name="T11" fmla="*/ 112 h 149"/>
                <a:gd name="T12" fmla="*/ 68 w 101"/>
                <a:gd name="T13" fmla="*/ 105 h 149"/>
                <a:gd name="T14" fmla="*/ 68 w 101"/>
                <a:gd name="T15" fmla="*/ 101 h 149"/>
                <a:gd name="T16" fmla="*/ 66 w 101"/>
                <a:gd name="T17" fmla="*/ 92 h 149"/>
                <a:gd name="T18" fmla="*/ 60 w 101"/>
                <a:gd name="T19" fmla="*/ 85 h 149"/>
                <a:gd name="T20" fmla="*/ 40 w 101"/>
                <a:gd name="T21" fmla="*/ 79 h 149"/>
                <a:gd name="T22" fmla="*/ 36 w 101"/>
                <a:gd name="T23" fmla="*/ 77 h 149"/>
                <a:gd name="T24" fmla="*/ 25 w 101"/>
                <a:gd name="T25" fmla="*/ 71 h 149"/>
                <a:gd name="T26" fmla="*/ 16 w 101"/>
                <a:gd name="T27" fmla="*/ 62 h 149"/>
                <a:gd name="T28" fmla="*/ 11 w 101"/>
                <a:gd name="T29" fmla="*/ 49 h 149"/>
                <a:gd name="T30" fmla="*/ 10 w 101"/>
                <a:gd name="T31" fmla="*/ 40 h 149"/>
                <a:gd name="T32" fmla="*/ 14 w 101"/>
                <a:gd name="T33" fmla="*/ 24 h 149"/>
                <a:gd name="T34" fmla="*/ 22 w 101"/>
                <a:gd name="T35" fmla="*/ 11 h 149"/>
                <a:gd name="T36" fmla="*/ 34 w 101"/>
                <a:gd name="T37" fmla="*/ 3 h 149"/>
                <a:gd name="T38" fmla="*/ 50 w 101"/>
                <a:gd name="T39" fmla="*/ 0 h 149"/>
                <a:gd name="T40" fmla="*/ 61 w 101"/>
                <a:gd name="T41" fmla="*/ 1 h 149"/>
                <a:gd name="T42" fmla="*/ 78 w 101"/>
                <a:gd name="T43" fmla="*/ 11 h 149"/>
                <a:gd name="T44" fmla="*/ 65 w 101"/>
                <a:gd name="T45" fmla="*/ 38 h 149"/>
                <a:gd name="T46" fmla="*/ 64 w 101"/>
                <a:gd name="T47" fmla="*/ 34 h 149"/>
                <a:gd name="T48" fmla="*/ 56 w 101"/>
                <a:gd name="T49" fmla="*/ 29 h 149"/>
                <a:gd name="T50" fmla="*/ 53 w 101"/>
                <a:gd name="T51" fmla="*/ 28 h 149"/>
                <a:gd name="T52" fmla="*/ 44 w 101"/>
                <a:gd name="T53" fmla="*/ 32 h 149"/>
                <a:gd name="T54" fmla="*/ 40 w 101"/>
                <a:gd name="T55" fmla="*/ 40 h 149"/>
                <a:gd name="T56" fmla="*/ 42 w 101"/>
                <a:gd name="T57" fmla="*/ 44 h 149"/>
                <a:gd name="T58" fmla="*/ 47 w 101"/>
                <a:gd name="T59" fmla="*/ 50 h 149"/>
                <a:gd name="T60" fmla="*/ 61 w 101"/>
                <a:gd name="T61" fmla="*/ 55 h 149"/>
                <a:gd name="T62" fmla="*/ 73 w 101"/>
                <a:gd name="T63" fmla="*/ 59 h 149"/>
                <a:gd name="T64" fmla="*/ 83 w 101"/>
                <a:gd name="T65" fmla="*/ 63 h 149"/>
                <a:gd name="T66" fmla="*/ 93 w 101"/>
                <a:gd name="T67" fmla="*/ 72 h 149"/>
                <a:gd name="T68" fmla="*/ 99 w 101"/>
                <a:gd name="T69" fmla="*/ 84 h 149"/>
                <a:gd name="T70" fmla="*/ 101 w 101"/>
                <a:gd name="T71" fmla="*/ 100 h 149"/>
                <a:gd name="T72" fmla="*/ 100 w 101"/>
                <a:gd name="T73" fmla="*/ 111 h 149"/>
                <a:gd name="T74" fmla="*/ 93 w 101"/>
                <a:gd name="T75" fmla="*/ 128 h 149"/>
                <a:gd name="T76" fmla="*/ 79 w 101"/>
                <a:gd name="T77" fmla="*/ 142 h 149"/>
                <a:gd name="T78" fmla="*/ 61 w 101"/>
                <a:gd name="T79" fmla="*/ 149 h 149"/>
                <a:gd name="T80" fmla="*/ 50 w 101"/>
                <a:gd name="T81" fmla="*/ 149 h 149"/>
                <a:gd name="T82" fmla="*/ 29 w 101"/>
                <a:gd name="T83" fmla="*/ 145 h 149"/>
                <a:gd name="T84" fmla="*/ 14 w 101"/>
                <a:gd name="T85" fmla="*/ 135 h 149"/>
                <a:gd name="T86" fmla="*/ 4 w 101"/>
                <a:gd name="T87" fmla="*/ 118 h 149"/>
                <a:gd name="T88" fmla="*/ 0 w 101"/>
                <a:gd name="T89" fmla="*/ 99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01" h="149">
                  <a:moveTo>
                    <a:pt x="31" y="99"/>
                  </a:moveTo>
                  <a:lnTo>
                    <a:pt x="31" y="99"/>
                  </a:lnTo>
                  <a:lnTo>
                    <a:pt x="32" y="104"/>
                  </a:lnTo>
                  <a:lnTo>
                    <a:pt x="33" y="107"/>
                  </a:lnTo>
                  <a:lnTo>
                    <a:pt x="34" y="111"/>
                  </a:lnTo>
                  <a:lnTo>
                    <a:pt x="37" y="113"/>
                  </a:lnTo>
                  <a:lnTo>
                    <a:pt x="43" y="117"/>
                  </a:lnTo>
                  <a:lnTo>
                    <a:pt x="50" y="120"/>
                  </a:lnTo>
                  <a:lnTo>
                    <a:pt x="50" y="120"/>
                  </a:lnTo>
                  <a:lnTo>
                    <a:pt x="57" y="118"/>
                  </a:lnTo>
                  <a:lnTo>
                    <a:pt x="64" y="115"/>
                  </a:lnTo>
                  <a:lnTo>
                    <a:pt x="66" y="112"/>
                  </a:lnTo>
                  <a:lnTo>
                    <a:pt x="67" y="109"/>
                  </a:lnTo>
                  <a:lnTo>
                    <a:pt x="68" y="105"/>
                  </a:lnTo>
                  <a:lnTo>
                    <a:pt x="68" y="101"/>
                  </a:lnTo>
                  <a:lnTo>
                    <a:pt x="68" y="101"/>
                  </a:lnTo>
                  <a:lnTo>
                    <a:pt x="68" y="95"/>
                  </a:lnTo>
                  <a:lnTo>
                    <a:pt x="66" y="92"/>
                  </a:lnTo>
                  <a:lnTo>
                    <a:pt x="64" y="88"/>
                  </a:lnTo>
                  <a:lnTo>
                    <a:pt x="60" y="85"/>
                  </a:lnTo>
                  <a:lnTo>
                    <a:pt x="51" y="82"/>
                  </a:lnTo>
                  <a:lnTo>
                    <a:pt x="40" y="79"/>
                  </a:lnTo>
                  <a:lnTo>
                    <a:pt x="40" y="79"/>
                  </a:lnTo>
                  <a:lnTo>
                    <a:pt x="36" y="77"/>
                  </a:lnTo>
                  <a:lnTo>
                    <a:pt x="29" y="74"/>
                  </a:lnTo>
                  <a:lnTo>
                    <a:pt x="25" y="71"/>
                  </a:lnTo>
                  <a:lnTo>
                    <a:pt x="20" y="67"/>
                  </a:lnTo>
                  <a:lnTo>
                    <a:pt x="16" y="62"/>
                  </a:lnTo>
                  <a:lnTo>
                    <a:pt x="12" y="56"/>
                  </a:lnTo>
                  <a:lnTo>
                    <a:pt x="11" y="49"/>
                  </a:lnTo>
                  <a:lnTo>
                    <a:pt x="10" y="40"/>
                  </a:lnTo>
                  <a:lnTo>
                    <a:pt x="10" y="40"/>
                  </a:lnTo>
                  <a:lnTo>
                    <a:pt x="11" y="32"/>
                  </a:lnTo>
                  <a:lnTo>
                    <a:pt x="14" y="24"/>
                  </a:lnTo>
                  <a:lnTo>
                    <a:pt x="17" y="17"/>
                  </a:lnTo>
                  <a:lnTo>
                    <a:pt x="22" y="11"/>
                  </a:lnTo>
                  <a:lnTo>
                    <a:pt x="28" y="6"/>
                  </a:lnTo>
                  <a:lnTo>
                    <a:pt x="34" y="3"/>
                  </a:lnTo>
                  <a:lnTo>
                    <a:pt x="43" y="0"/>
                  </a:lnTo>
                  <a:lnTo>
                    <a:pt x="50" y="0"/>
                  </a:lnTo>
                  <a:lnTo>
                    <a:pt x="50" y="0"/>
                  </a:lnTo>
                  <a:lnTo>
                    <a:pt x="61" y="1"/>
                  </a:lnTo>
                  <a:lnTo>
                    <a:pt x="71" y="5"/>
                  </a:lnTo>
                  <a:lnTo>
                    <a:pt x="78" y="11"/>
                  </a:lnTo>
                  <a:lnTo>
                    <a:pt x="85" y="18"/>
                  </a:lnTo>
                  <a:lnTo>
                    <a:pt x="65" y="38"/>
                  </a:lnTo>
                  <a:lnTo>
                    <a:pt x="65" y="38"/>
                  </a:lnTo>
                  <a:lnTo>
                    <a:pt x="64" y="34"/>
                  </a:lnTo>
                  <a:lnTo>
                    <a:pt x="60" y="31"/>
                  </a:lnTo>
                  <a:lnTo>
                    <a:pt x="56" y="29"/>
                  </a:lnTo>
                  <a:lnTo>
                    <a:pt x="53" y="28"/>
                  </a:lnTo>
                  <a:lnTo>
                    <a:pt x="53" y="28"/>
                  </a:lnTo>
                  <a:lnTo>
                    <a:pt x="48" y="29"/>
                  </a:lnTo>
                  <a:lnTo>
                    <a:pt x="44" y="32"/>
                  </a:lnTo>
                  <a:lnTo>
                    <a:pt x="42" y="35"/>
                  </a:lnTo>
                  <a:lnTo>
                    <a:pt x="40" y="40"/>
                  </a:lnTo>
                  <a:lnTo>
                    <a:pt x="40" y="40"/>
                  </a:lnTo>
                  <a:lnTo>
                    <a:pt x="42" y="44"/>
                  </a:lnTo>
                  <a:lnTo>
                    <a:pt x="44" y="48"/>
                  </a:lnTo>
                  <a:lnTo>
                    <a:pt x="47" y="50"/>
                  </a:lnTo>
                  <a:lnTo>
                    <a:pt x="51" y="53"/>
                  </a:lnTo>
                  <a:lnTo>
                    <a:pt x="61" y="55"/>
                  </a:lnTo>
                  <a:lnTo>
                    <a:pt x="73" y="59"/>
                  </a:lnTo>
                  <a:lnTo>
                    <a:pt x="73" y="59"/>
                  </a:lnTo>
                  <a:lnTo>
                    <a:pt x="78" y="61"/>
                  </a:lnTo>
                  <a:lnTo>
                    <a:pt x="83" y="63"/>
                  </a:lnTo>
                  <a:lnTo>
                    <a:pt x="88" y="67"/>
                  </a:lnTo>
                  <a:lnTo>
                    <a:pt x="93" y="72"/>
                  </a:lnTo>
                  <a:lnTo>
                    <a:pt x="96" y="78"/>
                  </a:lnTo>
                  <a:lnTo>
                    <a:pt x="99" y="84"/>
                  </a:lnTo>
                  <a:lnTo>
                    <a:pt x="100" y="92"/>
                  </a:lnTo>
                  <a:lnTo>
                    <a:pt x="101" y="100"/>
                  </a:lnTo>
                  <a:lnTo>
                    <a:pt x="101" y="100"/>
                  </a:lnTo>
                  <a:lnTo>
                    <a:pt x="100" y="111"/>
                  </a:lnTo>
                  <a:lnTo>
                    <a:pt x="98" y="121"/>
                  </a:lnTo>
                  <a:lnTo>
                    <a:pt x="93" y="128"/>
                  </a:lnTo>
                  <a:lnTo>
                    <a:pt x="87" y="135"/>
                  </a:lnTo>
                  <a:lnTo>
                    <a:pt x="79" y="142"/>
                  </a:lnTo>
                  <a:lnTo>
                    <a:pt x="71" y="146"/>
                  </a:lnTo>
                  <a:lnTo>
                    <a:pt x="61" y="149"/>
                  </a:lnTo>
                  <a:lnTo>
                    <a:pt x="50" y="149"/>
                  </a:lnTo>
                  <a:lnTo>
                    <a:pt x="50" y="149"/>
                  </a:lnTo>
                  <a:lnTo>
                    <a:pt x="39" y="149"/>
                  </a:lnTo>
                  <a:lnTo>
                    <a:pt x="29" y="145"/>
                  </a:lnTo>
                  <a:lnTo>
                    <a:pt x="21" y="140"/>
                  </a:lnTo>
                  <a:lnTo>
                    <a:pt x="14" y="135"/>
                  </a:lnTo>
                  <a:lnTo>
                    <a:pt x="9" y="127"/>
                  </a:lnTo>
                  <a:lnTo>
                    <a:pt x="4" y="118"/>
                  </a:lnTo>
                  <a:lnTo>
                    <a:pt x="1" y="110"/>
                  </a:lnTo>
                  <a:lnTo>
                    <a:pt x="0" y="99"/>
                  </a:lnTo>
                  <a:lnTo>
                    <a:pt x="31" y="9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36"/>
            <p:cNvSpPr>
              <a:spLocks noEditPoints="1"/>
            </p:cNvSpPr>
            <p:nvPr userDrawn="1"/>
          </p:nvSpPr>
          <p:spPr bwMode="auto">
            <a:xfrm>
              <a:off x="2015" y="2429"/>
              <a:ext cx="49" cy="50"/>
            </a:xfrm>
            <a:custGeom>
              <a:avLst/>
              <a:gdLst>
                <a:gd name="T0" fmla="*/ 34 w 149"/>
                <a:gd name="T1" fmla="*/ 85 h 149"/>
                <a:gd name="T2" fmla="*/ 39 w 149"/>
                <a:gd name="T3" fmla="*/ 99 h 149"/>
                <a:gd name="T4" fmla="*/ 48 w 149"/>
                <a:gd name="T5" fmla="*/ 110 h 149"/>
                <a:gd name="T6" fmla="*/ 60 w 149"/>
                <a:gd name="T7" fmla="*/ 116 h 149"/>
                <a:gd name="T8" fmla="*/ 75 w 149"/>
                <a:gd name="T9" fmla="*/ 120 h 149"/>
                <a:gd name="T10" fmla="*/ 85 w 149"/>
                <a:gd name="T11" fmla="*/ 118 h 149"/>
                <a:gd name="T12" fmla="*/ 103 w 149"/>
                <a:gd name="T13" fmla="*/ 111 h 149"/>
                <a:gd name="T14" fmla="*/ 146 w 149"/>
                <a:gd name="T15" fmla="*/ 105 h 149"/>
                <a:gd name="T16" fmla="*/ 141 w 149"/>
                <a:gd name="T17" fmla="*/ 115 h 149"/>
                <a:gd name="T18" fmla="*/ 128 w 149"/>
                <a:gd name="T19" fmla="*/ 131 h 149"/>
                <a:gd name="T20" fmla="*/ 110 w 149"/>
                <a:gd name="T21" fmla="*/ 143 h 149"/>
                <a:gd name="T22" fmla="*/ 87 w 149"/>
                <a:gd name="T23" fmla="*/ 149 h 149"/>
                <a:gd name="T24" fmla="*/ 75 w 149"/>
                <a:gd name="T25" fmla="*/ 149 h 149"/>
                <a:gd name="T26" fmla="*/ 60 w 149"/>
                <a:gd name="T27" fmla="*/ 148 h 149"/>
                <a:gd name="T28" fmla="*/ 45 w 149"/>
                <a:gd name="T29" fmla="*/ 144 h 149"/>
                <a:gd name="T30" fmla="*/ 22 w 149"/>
                <a:gd name="T31" fmla="*/ 128 h 149"/>
                <a:gd name="T32" fmla="*/ 6 w 149"/>
                <a:gd name="T33" fmla="*/ 104 h 149"/>
                <a:gd name="T34" fmla="*/ 1 w 149"/>
                <a:gd name="T35" fmla="*/ 90 h 149"/>
                <a:gd name="T36" fmla="*/ 0 w 149"/>
                <a:gd name="T37" fmla="*/ 74 h 149"/>
                <a:gd name="T38" fmla="*/ 0 w 149"/>
                <a:gd name="T39" fmla="*/ 67 h 149"/>
                <a:gd name="T40" fmla="*/ 6 w 149"/>
                <a:gd name="T41" fmla="*/ 45 h 149"/>
                <a:gd name="T42" fmla="*/ 21 w 149"/>
                <a:gd name="T43" fmla="*/ 22 h 149"/>
                <a:gd name="T44" fmla="*/ 45 w 149"/>
                <a:gd name="T45" fmla="*/ 6 h 149"/>
                <a:gd name="T46" fmla="*/ 59 w 149"/>
                <a:gd name="T47" fmla="*/ 1 h 149"/>
                <a:gd name="T48" fmla="*/ 75 w 149"/>
                <a:gd name="T49" fmla="*/ 0 h 149"/>
                <a:gd name="T50" fmla="*/ 82 w 149"/>
                <a:gd name="T51" fmla="*/ 0 h 149"/>
                <a:gd name="T52" fmla="*/ 96 w 149"/>
                <a:gd name="T53" fmla="*/ 4 h 149"/>
                <a:gd name="T54" fmla="*/ 116 w 149"/>
                <a:gd name="T55" fmla="*/ 12 h 149"/>
                <a:gd name="T56" fmla="*/ 135 w 149"/>
                <a:gd name="T57" fmla="*/ 33 h 149"/>
                <a:gd name="T58" fmla="*/ 146 w 149"/>
                <a:gd name="T59" fmla="*/ 60 h 149"/>
                <a:gd name="T60" fmla="*/ 149 w 149"/>
                <a:gd name="T61" fmla="*/ 74 h 149"/>
                <a:gd name="T62" fmla="*/ 148 w 149"/>
                <a:gd name="T63" fmla="*/ 85 h 149"/>
                <a:gd name="T64" fmla="*/ 36 w 149"/>
                <a:gd name="T65" fmla="*/ 57 h 149"/>
                <a:gd name="T66" fmla="*/ 113 w 149"/>
                <a:gd name="T67" fmla="*/ 57 h 149"/>
                <a:gd name="T68" fmla="*/ 107 w 149"/>
                <a:gd name="T69" fmla="*/ 46 h 149"/>
                <a:gd name="T70" fmla="*/ 99 w 149"/>
                <a:gd name="T71" fmla="*/ 38 h 149"/>
                <a:gd name="T72" fmla="*/ 87 w 149"/>
                <a:gd name="T73" fmla="*/ 32 h 149"/>
                <a:gd name="T74" fmla="*/ 75 w 149"/>
                <a:gd name="T75" fmla="*/ 29 h 149"/>
                <a:gd name="T76" fmla="*/ 67 w 149"/>
                <a:gd name="T77" fmla="*/ 31 h 149"/>
                <a:gd name="T78" fmla="*/ 55 w 149"/>
                <a:gd name="T79" fmla="*/ 34 h 149"/>
                <a:gd name="T80" fmla="*/ 45 w 149"/>
                <a:gd name="T81" fmla="*/ 42 h 149"/>
                <a:gd name="T82" fmla="*/ 38 w 149"/>
                <a:gd name="T83" fmla="*/ 51 h 149"/>
                <a:gd name="T84" fmla="*/ 36 w 149"/>
                <a:gd name="T85" fmla="*/ 57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9" h="149">
                  <a:moveTo>
                    <a:pt x="34" y="85"/>
                  </a:moveTo>
                  <a:lnTo>
                    <a:pt x="34" y="85"/>
                  </a:lnTo>
                  <a:lnTo>
                    <a:pt x="36" y="93"/>
                  </a:lnTo>
                  <a:lnTo>
                    <a:pt x="39" y="99"/>
                  </a:lnTo>
                  <a:lnTo>
                    <a:pt x="43" y="105"/>
                  </a:lnTo>
                  <a:lnTo>
                    <a:pt x="48" y="110"/>
                  </a:lnTo>
                  <a:lnTo>
                    <a:pt x="54" y="113"/>
                  </a:lnTo>
                  <a:lnTo>
                    <a:pt x="60" y="116"/>
                  </a:lnTo>
                  <a:lnTo>
                    <a:pt x="67" y="118"/>
                  </a:lnTo>
                  <a:lnTo>
                    <a:pt x="75" y="120"/>
                  </a:lnTo>
                  <a:lnTo>
                    <a:pt x="75" y="120"/>
                  </a:lnTo>
                  <a:lnTo>
                    <a:pt x="85" y="118"/>
                  </a:lnTo>
                  <a:lnTo>
                    <a:pt x="95" y="116"/>
                  </a:lnTo>
                  <a:lnTo>
                    <a:pt x="103" y="111"/>
                  </a:lnTo>
                  <a:lnTo>
                    <a:pt x="107" y="105"/>
                  </a:lnTo>
                  <a:lnTo>
                    <a:pt x="146" y="105"/>
                  </a:lnTo>
                  <a:lnTo>
                    <a:pt x="146" y="105"/>
                  </a:lnTo>
                  <a:lnTo>
                    <a:pt x="141" y="115"/>
                  </a:lnTo>
                  <a:lnTo>
                    <a:pt x="135" y="123"/>
                  </a:lnTo>
                  <a:lnTo>
                    <a:pt x="128" y="131"/>
                  </a:lnTo>
                  <a:lnTo>
                    <a:pt x="120" y="137"/>
                  </a:lnTo>
                  <a:lnTo>
                    <a:pt x="110" y="143"/>
                  </a:lnTo>
                  <a:lnTo>
                    <a:pt x="99" y="146"/>
                  </a:lnTo>
                  <a:lnTo>
                    <a:pt x="87" y="149"/>
                  </a:lnTo>
                  <a:lnTo>
                    <a:pt x="75" y="149"/>
                  </a:lnTo>
                  <a:lnTo>
                    <a:pt x="75" y="149"/>
                  </a:lnTo>
                  <a:lnTo>
                    <a:pt x="67" y="149"/>
                  </a:lnTo>
                  <a:lnTo>
                    <a:pt x="60" y="148"/>
                  </a:lnTo>
                  <a:lnTo>
                    <a:pt x="53" y="146"/>
                  </a:lnTo>
                  <a:lnTo>
                    <a:pt x="45" y="144"/>
                  </a:lnTo>
                  <a:lnTo>
                    <a:pt x="33" y="137"/>
                  </a:lnTo>
                  <a:lnTo>
                    <a:pt x="22" y="128"/>
                  </a:lnTo>
                  <a:lnTo>
                    <a:pt x="12" y="116"/>
                  </a:lnTo>
                  <a:lnTo>
                    <a:pt x="6" y="104"/>
                  </a:lnTo>
                  <a:lnTo>
                    <a:pt x="4" y="96"/>
                  </a:lnTo>
                  <a:lnTo>
                    <a:pt x="1" y="90"/>
                  </a:lnTo>
                  <a:lnTo>
                    <a:pt x="0" y="82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0" y="67"/>
                  </a:lnTo>
                  <a:lnTo>
                    <a:pt x="1" y="60"/>
                  </a:lnTo>
                  <a:lnTo>
                    <a:pt x="6" y="45"/>
                  </a:lnTo>
                  <a:lnTo>
                    <a:pt x="12" y="33"/>
                  </a:lnTo>
                  <a:lnTo>
                    <a:pt x="21" y="22"/>
                  </a:lnTo>
                  <a:lnTo>
                    <a:pt x="32" y="12"/>
                  </a:lnTo>
                  <a:lnTo>
                    <a:pt x="45" y="6"/>
                  </a:lnTo>
                  <a:lnTo>
                    <a:pt x="51" y="4"/>
                  </a:lnTo>
                  <a:lnTo>
                    <a:pt x="59" y="1"/>
                  </a:lnTo>
                  <a:lnTo>
                    <a:pt x="66" y="0"/>
                  </a:lnTo>
                  <a:lnTo>
                    <a:pt x="75" y="0"/>
                  </a:lnTo>
                  <a:lnTo>
                    <a:pt x="75" y="0"/>
                  </a:lnTo>
                  <a:lnTo>
                    <a:pt x="82" y="0"/>
                  </a:lnTo>
                  <a:lnTo>
                    <a:pt x="89" y="1"/>
                  </a:lnTo>
                  <a:lnTo>
                    <a:pt x="96" y="4"/>
                  </a:lnTo>
                  <a:lnTo>
                    <a:pt x="104" y="6"/>
                  </a:lnTo>
                  <a:lnTo>
                    <a:pt x="116" y="12"/>
                  </a:lnTo>
                  <a:lnTo>
                    <a:pt x="127" y="22"/>
                  </a:lnTo>
                  <a:lnTo>
                    <a:pt x="135" y="33"/>
                  </a:lnTo>
                  <a:lnTo>
                    <a:pt x="143" y="45"/>
                  </a:lnTo>
                  <a:lnTo>
                    <a:pt x="146" y="60"/>
                  </a:lnTo>
                  <a:lnTo>
                    <a:pt x="148" y="67"/>
                  </a:lnTo>
                  <a:lnTo>
                    <a:pt x="149" y="74"/>
                  </a:lnTo>
                  <a:lnTo>
                    <a:pt x="149" y="74"/>
                  </a:lnTo>
                  <a:lnTo>
                    <a:pt x="148" y="85"/>
                  </a:lnTo>
                  <a:lnTo>
                    <a:pt x="34" y="85"/>
                  </a:lnTo>
                  <a:close/>
                  <a:moveTo>
                    <a:pt x="36" y="57"/>
                  </a:moveTo>
                  <a:lnTo>
                    <a:pt x="113" y="57"/>
                  </a:lnTo>
                  <a:lnTo>
                    <a:pt x="113" y="57"/>
                  </a:lnTo>
                  <a:lnTo>
                    <a:pt x="111" y="51"/>
                  </a:lnTo>
                  <a:lnTo>
                    <a:pt x="107" y="46"/>
                  </a:lnTo>
                  <a:lnTo>
                    <a:pt x="104" y="42"/>
                  </a:lnTo>
                  <a:lnTo>
                    <a:pt x="99" y="38"/>
                  </a:lnTo>
                  <a:lnTo>
                    <a:pt x="93" y="34"/>
                  </a:lnTo>
                  <a:lnTo>
                    <a:pt x="87" y="32"/>
                  </a:lnTo>
                  <a:lnTo>
                    <a:pt x="81" y="31"/>
                  </a:lnTo>
                  <a:lnTo>
                    <a:pt x="75" y="29"/>
                  </a:lnTo>
                  <a:lnTo>
                    <a:pt x="75" y="29"/>
                  </a:lnTo>
                  <a:lnTo>
                    <a:pt x="67" y="31"/>
                  </a:lnTo>
                  <a:lnTo>
                    <a:pt x="61" y="32"/>
                  </a:lnTo>
                  <a:lnTo>
                    <a:pt x="55" y="34"/>
                  </a:lnTo>
                  <a:lnTo>
                    <a:pt x="50" y="38"/>
                  </a:lnTo>
                  <a:lnTo>
                    <a:pt x="45" y="42"/>
                  </a:lnTo>
                  <a:lnTo>
                    <a:pt x="40" y="46"/>
                  </a:lnTo>
                  <a:lnTo>
                    <a:pt x="38" y="51"/>
                  </a:lnTo>
                  <a:lnTo>
                    <a:pt x="36" y="57"/>
                  </a:lnTo>
                  <a:lnTo>
                    <a:pt x="36" y="5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37"/>
            <p:cNvSpPr>
              <a:spLocks noEditPoints="1"/>
            </p:cNvSpPr>
            <p:nvPr userDrawn="1"/>
          </p:nvSpPr>
          <p:spPr bwMode="auto">
            <a:xfrm>
              <a:off x="2071" y="2429"/>
              <a:ext cx="49" cy="50"/>
            </a:xfrm>
            <a:custGeom>
              <a:avLst/>
              <a:gdLst>
                <a:gd name="T0" fmla="*/ 148 w 148"/>
                <a:gd name="T1" fmla="*/ 148 h 149"/>
                <a:gd name="T2" fmla="*/ 115 w 148"/>
                <a:gd name="T3" fmla="*/ 133 h 149"/>
                <a:gd name="T4" fmla="*/ 109 w 148"/>
                <a:gd name="T5" fmla="*/ 138 h 149"/>
                <a:gd name="T6" fmla="*/ 88 w 148"/>
                <a:gd name="T7" fmla="*/ 148 h 149"/>
                <a:gd name="T8" fmla="*/ 73 w 148"/>
                <a:gd name="T9" fmla="*/ 149 h 149"/>
                <a:gd name="T10" fmla="*/ 59 w 148"/>
                <a:gd name="T11" fmla="*/ 148 h 149"/>
                <a:gd name="T12" fmla="*/ 32 w 148"/>
                <a:gd name="T13" fmla="*/ 138 h 149"/>
                <a:gd name="T14" fmla="*/ 12 w 148"/>
                <a:gd name="T15" fmla="*/ 117 h 149"/>
                <a:gd name="T16" fmla="*/ 4 w 148"/>
                <a:gd name="T17" fmla="*/ 98 h 149"/>
                <a:gd name="T18" fmla="*/ 0 w 148"/>
                <a:gd name="T19" fmla="*/ 83 h 149"/>
                <a:gd name="T20" fmla="*/ 0 w 148"/>
                <a:gd name="T21" fmla="*/ 74 h 149"/>
                <a:gd name="T22" fmla="*/ 1 w 148"/>
                <a:gd name="T23" fmla="*/ 59 h 149"/>
                <a:gd name="T24" fmla="*/ 6 w 148"/>
                <a:gd name="T25" fmla="*/ 44 h 149"/>
                <a:gd name="T26" fmla="*/ 21 w 148"/>
                <a:gd name="T27" fmla="*/ 21 h 149"/>
                <a:gd name="T28" fmla="*/ 44 w 148"/>
                <a:gd name="T29" fmla="*/ 5 h 149"/>
                <a:gd name="T30" fmla="*/ 73 w 148"/>
                <a:gd name="T31" fmla="*/ 0 h 149"/>
                <a:gd name="T32" fmla="*/ 81 w 148"/>
                <a:gd name="T33" fmla="*/ 0 h 149"/>
                <a:gd name="T34" fmla="*/ 99 w 148"/>
                <a:gd name="T35" fmla="*/ 5 h 149"/>
                <a:gd name="T36" fmla="*/ 115 w 148"/>
                <a:gd name="T37" fmla="*/ 17 h 149"/>
                <a:gd name="T38" fmla="*/ 148 w 148"/>
                <a:gd name="T39" fmla="*/ 1 h 149"/>
                <a:gd name="T40" fmla="*/ 75 w 148"/>
                <a:gd name="T41" fmla="*/ 31 h 149"/>
                <a:gd name="T42" fmla="*/ 58 w 148"/>
                <a:gd name="T43" fmla="*/ 34 h 149"/>
                <a:gd name="T44" fmla="*/ 44 w 148"/>
                <a:gd name="T45" fmla="*/ 44 h 149"/>
                <a:gd name="T46" fmla="*/ 36 w 148"/>
                <a:gd name="T47" fmla="*/ 57 h 149"/>
                <a:gd name="T48" fmla="*/ 32 w 148"/>
                <a:gd name="T49" fmla="*/ 74 h 149"/>
                <a:gd name="T50" fmla="*/ 33 w 148"/>
                <a:gd name="T51" fmla="*/ 83 h 149"/>
                <a:gd name="T52" fmla="*/ 39 w 148"/>
                <a:gd name="T53" fmla="*/ 99 h 149"/>
                <a:gd name="T54" fmla="*/ 50 w 148"/>
                <a:gd name="T55" fmla="*/ 111 h 149"/>
                <a:gd name="T56" fmla="*/ 66 w 148"/>
                <a:gd name="T57" fmla="*/ 117 h 149"/>
                <a:gd name="T58" fmla="*/ 75 w 148"/>
                <a:gd name="T59" fmla="*/ 118 h 149"/>
                <a:gd name="T60" fmla="*/ 92 w 148"/>
                <a:gd name="T61" fmla="*/ 115 h 149"/>
                <a:gd name="T62" fmla="*/ 105 w 148"/>
                <a:gd name="T63" fmla="*/ 105 h 149"/>
                <a:gd name="T64" fmla="*/ 114 w 148"/>
                <a:gd name="T65" fmla="*/ 92 h 149"/>
                <a:gd name="T66" fmla="*/ 116 w 148"/>
                <a:gd name="T67" fmla="*/ 74 h 149"/>
                <a:gd name="T68" fmla="*/ 116 w 148"/>
                <a:gd name="T69" fmla="*/ 66 h 149"/>
                <a:gd name="T70" fmla="*/ 110 w 148"/>
                <a:gd name="T71" fmla="*/ 50 h 149"/>
                <a:gd name="T72" fmla="*/ 98 w 148"/>
                <a:gd name="T73" fmla="*/ 38 h 149"/>
                <a:gd name="T74" fmla="*/ 83 w 148"/>
                <a:gd name="T75" fmla="*/ 32 h 149"/>
                <a:gd name="T76" fmla="*/ 75 w 148"/>
                <a:gd name="T77" fmla="*/ 31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48" h="149">
                  <a:moveTo>
                    <a:pt x="148" y="1"/>
                  </a:moveTo>
                  <a:lnTo>
                    <a:pt x="148" y="148"/>
                  </a:lnTo>
                  <a:lnTo>
                    <a:pt x="115" y="148"/>
                  </a:lnTo>
                  <a:lnTo>
                    <a:pt x="115" y="133"/>
                  </a:lnTo>
                  <a:lnTo>
                    <a:pt x="115" y="133"/>
                  </a:lnTo>
                  <a:lnTo>
                    <a:pt x="109" y="138"/>
                  </a:lnTo>
                  <a:lnTo>
                    <a:pt x="99" y="144"/>
                  </a:lnTo>
                  <a:lnTo>
                    <a:pt x="88" y="148"/>
                  </a:lnTo>
                  <a:lnTo>
                    <a:pt x="81" y="149"/>
                  </a:lnTo>
                  <a:lnTo>
                    <a:pt x="73" y="149"/>
                  </a:lnTo>
                  <a:lnTo>
                    <a:pt x="73" y="149"/>
                  </a:lnTo>
                  <a:lnTo>
                    <a:pt x="59" y="148"/>
                  </a:lnTo>
                  <a:lnTo>
                    <a:pt x="44" y="144"/>
                  </a:lnTo>
                  <a:lnTo>
                    <a:pt x="32" y="138"/>
                  </a:lnTo>
                  <a:lnTo>
                    <a:pt x="21" y="128"/>
                  </a:lnTo>
                  <a:lnTo>
                    <a:pt x="12" y="117"/>
                  </a:lnTo>
                  <a:lnTo>
                    <a:pt x="6" y="105"/>
                  </a:lnTo>
                  <a:lnTo>
                    <a:pt x="4" y="98"/>
                  </a:lnTo>
                  <a:lnTo>
                    <a:pt x="1" y="90"/>
                  </a:lnTo>
                  <a:lnTo>
                    <a:pt x="0" y="83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0" y="67"/>
                  </a:lnTo>
                  <a:lnTo>
                    <a:pt x="1" y="59"/>
                  </a:lnTo>
                  <a:lnTo>
                    <a:pt x="4" y="51"/>
                  </a:lnTo>
                  <a:lnTo>
                    <a:pt x="6" y="44"/>
                  </a:lnTo>
                  <a:lnTo>
                    <a:pt x="12" y="32"/>
                  </a:lnTo>
                  <a:lnTo>
                    <a:pt x="21" y="21"/>
                  </a:lnTo>
                  <a:lnTo>
                    <a:pt x="32" y="12"/>
                  </a:lnTo>
                  <a:lnTo>
                    <a:pt x="44" y="5"/>
                  </a:lnTo>
                  <a:lnTo>
                    <a:pt x="59" y="1"/>
                  </a:lnTo>
                  <a:lnTo>
                    <a:pt x="73" y="0"/>
                  </a:lnTo>
                  <a:lnTo>
                    <a:pt x="73" y="0"/>
                  </a:lnTo>
                  <a:lnTo>
                    <a:pt x="81" y="0"/>
                  </a:lnTo>
                  <a:lnTo>
                    <a:pt x="87" y="1"/>
                  </a:lnTo>
                  <a:lnTo>
                    <a:pt x="99" y="5"/>
                  </a:lnTo>
                  <a:lnTo>
                    <a:pt x="109" y="11"/>
                  </a:lnTo>
                  <a:lnTo>
                    <a:pt x="115" y="17"/>
                  </a:lnTo>
                  <a:lnTo>
                    <a:pt x="115" y="1"/>
                  </a:lnTo>
                  <a:lnTo>
                    <a:pt x="148" y="1"/>
                  </a:lnTo>
                  <a:close/>
                  <a:moveTo>
                    <a:pt x="75" y="31"/>
                  </a:moveTo>
                  <a:lnTo>
                    <a:pt x="75" y="31"/>
                  </a:lnTo>
                  <a:lnTo>
                    <a:pt x="66" y="32"/>
                  </a:lnTo>
                  <a:lnTo>
                    <a:pt x="58" y="34"/>
                  </a:lnTo>
                  <a:lnTo>
                    <a:pt x="50" y="38"/>
                  </a:lnTo>
                  <a:lnTo>
                    <a:pt x="44" y="44"/>
                  </a:lnTo>
                  <a:lnTo>
                    <a:pt x="39" y="50"/>
                  </a:lnTo>
                  <a:lnTo>
                    <a:pt x="36" y="57"/>
                  </a:lnTo>
                  <a:lnTo>
                    <a:pt x="33" y="66"/>
                  </a:lnTo>
                  <a:lnTo>
                    <a:pt x="32" y="74"/>
                  </a:lnTo>
                  <a:lnTo>
                    <a:pt x="32" y="74"/>
                  </a:lnTo>
                  <a:lnTo>
                    <a:pt x="33" y="83"/>
                  </a:lnTo>
                  <a:lnTo>
                    <a:pt x="36" y="92"/>
                  </a:lnTo>
                  <a:lnTo>
                    <a:pt x="39" y="99"/>
                  </a:lnTo>
                  <a:lnTo>
                    <a:pt x="44" y="105"/>
                  </a:lnTo>
                  <a:lnTo>
                    <a:pt x="50" y="111"/>
                  </a:lnTo>
                  <a:lnTo>
                    <a:pt x="58" y="115"/>
                  </a:lnTo>
                  <a:lnTo>
                    <a:pt x="66" y="117"/>
                  </a:lnTo>
                  <a:lnTo>
                    <a:pt x="75" y="118"/>
                  </a:lnTo>
                  <a:lnTo>
                    <a:pt x="75" y="118"/>
                  </a:lnTo>
                  <a:lnTo>
                    <a:pt x="83" y="117"/>
                  </a:lnTo>
                  <a:lnTo>
                    <a:pt x="92" y="115"/>
                  </a:lnTo>
                  <a:lnTo>
                    <a:pt x="98" y="111"/>
                  </a:lnTo>
                  <a:lnTo>
                    <a:pt x="105" y="105"/>
                  </a:lnTo>
                  <a:lnTo>
                    <a:pt x="110" y="99"/>
                  </a:lnTo>
                  <a:lnTo>
                    <a:pt x="114" y="92"/>
                  </a:lnTo>
                  <a:lnTo>
                    <a:pt x="116" y="83"/>
                  </a:lnTo>
                  <a:lnTo>
                    <a:pt x="116" y="74"/>
                  </a:lnTo>
                  <a:lnTo>
                    <a:pt x="116" y="74"/>
                  </a:lnTo>
                  <a:lnTo>
                    <a:pt x="116" y="66"/>
                  </a:lnTo>
                  <a:lnTo>
                    <a:pt x="114" y="57"/>
                  </a:lnTo>
                  <a:lnTo>
                    <a:pt x="110" y="50"/>
                  </a:lnTo>
                  <a:lnTo>
                    <a:pt x="105" y="44"/>
                  </a:lnTo>
                  <a:lnTo>
                    <a:pt x="98" y="38"/>
                  </a:lnTo>
                  <a:lnTo>
                    <a:pt x="92" y="34"/>
                  </a:lnTo>
                  <a:lnTo>
                    <a:pt x="83" y="32"/>
                  </a:lnTo>
                  <a:lnTo>
                    <a:pt x="75" y="31"/>
                  </a:lnTo>
                  <a:lnTo>
                    <a:pt x="75" y="3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38"/>
            <p:cNvSpPr>
              <a:spLocks/>
            </p:cNvSpPr>
            <p:nvPr userDrawn="1"/>
          </p:nvSpPr>
          <p:spPr bwMode="auto">
            <a:xfrm>
              <a:off x="2132" y="2429"/>
              <a:ext cx="23" cy="49"/>
            </a:xfrm>
            <a:custGeom>
              <a:avLst/>
              <a:gdLst>
                <a:gd name="T0" fmla="*/ 0 w 69"/>
                <a:gd name="T1" fmla="*/ 1 h 148"/>
                <a:gd name="T2" fmla="*/ 33 w 69"/>
                <a:gd name="T3" fmla="*/ 1 h 148"/>
                <a:gd name="T4" fmla="*/ 33 w 69"/>
                <a:gd name="T5" fmla="*/ 17 h 148"/>
                <a:gd name="T6" fmla="*/ 33 w 69"/>
                <a:gd name="T7" fmla="*/ 17 h 148"/>
                <a:gd name="T8" fmla="*/ 38 w 69"/>
                <a:gd name="T9" fmla="*/ 10 h 148"/>
                <a:gd name="T10" fmla="*/ 46 w 69"/>
                <a:gd name="T11" fmla="*/ 5 h 148"/>
                <a:gd name="T12" fmla="*/ 51 w 69"/>
                <a:gd name="T13" fmla="*/ 3 h 148"/>
                <a:gd name="T14" fmla="*/ 56 w 69"/>
                <a:gd name="T15" fmla="*/ 1 h 148"/>
                <a:gd name="T16" fmla="*/ 63 w 69"/>
                <a:gd name="T17" fmla="*/ 0 h 148"/>
                <a:gd name="T18" fmla="*/ 69 w 69"/>
                <a:gd name="T19" fmla="*/ 0 h 148"/>
                <a:gd name="T20" fmla="*/ 69 w 69"/>
                <a:gd name="T21" fmla="*/ 31 h 148"/>
                <a:gd name="T22" fmla="*/ 67 w 69"/>
                <a:gd name="T23" fmla="*/ 31 h 148"/>
                <a:gd name="T24" fmla="*/ 67 w 69"/>
                <a:gd name="T25" fmla="*/ 31 h 148"/>
                <a:gd name="T26" fmla="*/ 60 w 69"/>
                <a:gd name="T27" fmla="*/ 32 h 148"/>
                <a:gd name="T28" fmla="*/ 54 w 69"/>
                <a:gd name="T29" fmla="*/ 33 h 148"/>
                <a:gd name="T30" fmla="*/ 47 w 69"/>
                <a:gd name="T31" fmla="*/ 37 h 148"/>
                <a:gd name="T32" fmla="*/ 43 w 69"/>
                <a:gd name="T33" fmla="*/ 40 h 148"/>
                <a:gd name="T34" fmla="*/ 38 w 69"/>
                <a:gd name="T35" fmla="*/ 46 h 148"/>
                <a:gd name="T36" fmla="*/ 35 w 69"/>
                <a:gd name="T37" fmla="*/ 53 h 148"/>
                <a:gd name="T38" fmla="*/ 33 w 69"/>
                <a:gd name="T39" fmla="*/ 60 h 148"/>
                <a:gd name="T40" fmla="*/ 33 w 69"/>
                <a:gd name="T41" fmla="*/ 67 h 148"/>
                <a:gd name="T42" fmla="*/ 33 w 69"/>
                <a:gd name="T43" fmla="*/ 148 h 148"/>
                <a:gd name="T44" fmla="*/ 0 w 69"/>
                <a:gd name="T45" fmla="*/ 148 h 148"/>
                <a:gd name="T46" fmla="*/ 0 w 69"/>
                <a:gd name="T47" fmla="*/ 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9" h="148">
                  <a:moveTo>
                    <a:pt x="0" y="1"/>
                  </a:moveTo>
                  <a:lnTo>
                    <a:pt x="33" y="1"/>
                  </a:lnTo>
                  <a:lnTo>
                    <a:pt x="33" y="17"/>
                  </a:lnTo>
                  <a:lnTo>
                    <a:pt x="33" y="17"/>
                  </a:lnTo>
                  <a:lnTo>
                    <a:pt x="38" y="10"/>
                  </a:lnTo>
                  <a:lnTo>
                    <a:pt x="46" y="5"/>
                  </a:lnTo>
                  <a:lnTo>
                    <a:pt x="51" y="3"/>
                  </a:lnTo>
                  <a:lnTo>
                    <a:pt x="56" y="1"/>
                  </a:lnTo>
                  <a:lnTo>
                    <a:pt x="63" y="0"/>
                  </a:lnTo>
                  <a:lnTo>
                    <a:pt x="69" y="0"/>
                  </a:lnTo>
                  <a:lnTo>
                    <a:pt x="69" y="31"/>
                  </a:lnTo>
                  <a:lnTo>
                    <a:pt x="67" y="31"/>
                  </a:lnTo>
                  <a:lnTo>
                    <a:pt x="67" y="31"/>
                  </a:lnTo>
                  <a:lnTo>
                    <a:pt x="60" y="32"/>
                  </a:lnTo>
                  <a:lnTo>
                    <a:pt x="54" y="33"/>
                  </a:lnTo>
                  <a:lnTo>
                    <a:pt x="47" y="37"/>
                  </a:lnTo>
                  <a:lnTo>
                    <a:pt x="43" y="40"/>
                  </a:lnTo>
                  <a:lnTo>
                    <a:pt x="38" y="46"/>
                  </a:lnTo>
                  <a:lnTo>
                    <a:pt x="35" y="53"/>
                  </a:lnTo>
                  <a:lnTo>
                    <a:pt x="33" y="60"/>
                  </a:lnTo>
                  <a:lnTo>
                    <a:pt x="33" y="67"/>
                  </a:lnTo>
                  <a:lnTo>
                    <a:pt x="33" y="148"/>
                  </a:lnTo>
                  <a:lnTo>
                    <a:pt x="0" y="14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39"/>
            <p:cNvSpPr>
              <a:spLocks/>
            </p:cNvSpPr>
            <p:nvPr userDrawn="1"/>
          </p:nvSpPr>
          <p:spPr bwMode="auto">
            <a:xfrm>
              <a:off x="2160" y="2429"/>
              <a:ext cx="50" cy="50"/>
            </a:xfrm>
            <a:custGeom>
              <a:avLst/>
              <a:gdLst>
                <a:gd name="T0" fmla="*/ 76 w 150"/>
                <a:gd name="T1" fmla="*/ 120 h 149"/>
                <a:gd name="T2" fmla="*/ 93 w 150"/>
                <a:gd name="T3" fmla="*/ 116 h 149"/>
                <a:gd name="T4" fmla="*/ 106 w 150"/>
                <a:gd name="T5" fmla="*/ 106 h 149"/>
                <a:gd name="T6" fmla="*/ 115 w 150"/>
                <a:gd name="T7" fmla="*/ 93 h 149"/>
                <a:gd name="T8" fmla="*/ 117 w 150"/>
                <a:gd name="T9" fmla="*/ 74 h 149"/>
                <a:gd name="T10" fmla="*/ 150 w 150"/>
                <a:gd name="T11" fmla="*/ 74 h 149"/>
                <a:gd name="T12" fmla="*/ 149 w 150"/>
                <a:gd name="T13" fmla="*/ 90 h 149"/>
                <a:gd name="T14" fmla="*/ 144 w 150"/>
                <a:gd name="T15" fmla="*/ 104 h 149"/>
                <a:gd name="T16" fmla="*/ 128 w 150"/>
                <a:gd name="T17" fmla="*/ 128 h 149"/>
                <a:gd name="T18" fmla="*/ 105 w 150"/>
                <a:gd name="T19" fmla="*/ 144 h 149"/>
                <a:gd name="T20" fmla="*/ 90 w 150"/>
                <a:gd name="T21" fmla="*/ 148 h 149"/>
                <a:gd name="T22" fmla="*/ 76 w 150"/>
                <a:gd name="T23" fmla="*/ 149 h 149"/>
                <a:gd name="T24" fmla="*/ 67 w 150"/>
                <a:gd name="T25" fmla="*/ 149 h 149"/>
                <a:gd name="T26" fmla="*/ 53 w 150"/>
                <a:gd name="T27" fmla="*/ 146 h 149"/>
                <a:gd name="T28" fmla="*/ 33 w 150"/>
                <a:gd name="T29" fmla="*/ 137 h 149"/>
                <a:gd name="T30" fmla="*/ 14 w 150"/>
                <a:gd name="T31" fmla="*/ 117 h 149"/>
                <a:gd name="T32" fmla="*/ 4 w 150"/>
                <a:gd name="T33" fmla="*/ 98 h 149"/>
                <a:gd name="T34" fmla="*/ 1 w 150"/>
                <a:gd name="T35" fmla="*/ 83 h 149"/>
                <a:gd name="T36" fmla="*/ 0 w 150"/>
                <a:gd name="T37" fmla="*/ 74 h 149"/>
                <a:gd name="T38" fmla="*/ 3 w 150"/>
                <a:gd name="T39" fmla="*/ 59 h 149"/>
                <a:gd name="T40" fmla="*/ 6 w 150"/>
                <a:gd name="T41" fmla="*/ 45 h 149"/>
                <a:gd name="T42" fmla="*/ 22 w 150"/>
                <a:gd name="T43" fmla="*/ 21 h 149"/>
                <a:gd name="T44" fmla="*/ 45 w 150"/>
                <a:gd name="T45" fmla="*/ 5 h 149"/>
                <a:gd name="T46" fmla="*/ 60 w 150"/>
                <a:gd name="T47" fmla="*/ 1 h 149"/>
                <a:gd name="T48" fmla="*/ 76 w 150"/>
                <a:gd name="T49" fmla="*/ 0 h 149"/>
                <a:gd name="T50" fmla="*/ 84 w 150"/>
                <a:gd name="T51" fmla="*/ 0 h 149"/>
                <a:gd name="T52" fmla="*/ 99 w 150"/>
                <a:gd name="T53" fmla="*/ 4 h 149"/>
                <a:gd name="T54" fmla="*/ 112 w 150"/>
                <a:gd name="T55" fmla="*/ 9 h 149"/>
                <a:gd name="T56" fmla="*/ 129 w 150"/>
                <a:gd name="T57" fmla="*/ 22 h 149"/>
                <a:gd name="T58" fmla="*/ 105 w 150"/>
                <a:gd name="T59" fmla="*/ 43 h 149"/>
                <a:gd name="T60" fmla="*/ 93 w 150"/>
                <a:gd name="T61" fmla="*/ 34 h 149"/>
                <a:gd name="T62" fmla="*/ 76 w 150"/>
                <a:gd name="T63" fmla="*/ 31 h 149"/>
                <a:gd name="T64" fmla="*/ 66 w 150"/>
                <a:gd name="T65" fmla="*/ 31 h 149"/>
                <a:gd name="T66" fmla="*/ 51 w 150"/>
                <a:gd name="T67" fmla="*/ 38 h 149"/>
                <a:gd name="T68" fmla="*/ 40 w 150"/>
                <a:gd name="T69" fmla="*/ 49 h 149"/>
                <a:gd name="T70" fmla="*/ 34 w 150"/>
                <a:gd name="T71" fmla="*/ 65 h 149"/>
                <a:gd name="T72" fmla="*/ 33 w 150"/>
                <a:gd name="T73" fmla="*/ 74 h 149"/>
                <a:gd name="T74" fmla="*/ 37 w 150"/>
                <a:gd name="T75" fmla="*/ 93 h 149"/>
                <a:gd name="T76" fmla="*/ 45 w 150"/>
                <a:gd name="T77" fmla="*/ 106 h 149"/>
                <a:gd name="T78" fmla="*/ 59 w 150"/>
                <a:gd name="T79" fmla="*/ 116 h 149"/>
                <a:gd name="T80" fmla="*/ 76 w 150"/>
                <a:gd name="T81" fmla="*/ 120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0" h="149">
                  <a:moveTo>
                    <a:pt x="76" y="120"/>
                  </a:moveTo>
                  <a:lnTo>
                    <a:pt x="76" y="120"/>
                  </a:lnTo>
                  <a:lnTo>
                    <a:pt x="84" y="118"/>
                  </a:lnTo>
                  <a:lnTo>
                    <a:pt x="93" y="116"/>
                  </a:lnTo>
                  <a:lnTo>
                    <a:pt x="100" y="112"/>
                  </a:lnTo>
                  <a:lnTo>
                    <a:pt x="106" y="106"/>
                  </a:lnTo>
                  <a:lnTo>
                    <a:pt x="111" y="100"/>
                  </a:lnTo>
                  <a:lnTo>
                    <a:pt x="115" y="93"/>
                  </a:lnTo>
                  <a:lnTo>
                    <a:pt x="117" y="84"/>
                  </a:lnTo>
                  <a:lnTo>
                    <a:pt x="117" y="74"/>
                  </a:lnTo>
                  <a:lnTo>
                    <a:pt x="150" y="74"/>
                  </a:lnTo>
                  <a:lnTo>
                    <a:pt x="150" y="74"/>
                  </a:lnTo>
                  <a:lnTo>
                    <a:pt x="150" y="83"/>
                  </a:lnTo>
                  <a:lnTo>
                    <a:pt x="149" y="90"/>
                  </a:lnTo>
                  <a:lnTo>
                    <a:pt x="146" y="98"/>
                  </a:lnTo>
                  <a:lnTo>
                    <a:pt x="144" y="104"/>
                  </a:lnTo>
                  <a:lnTo>
                    <a:pt x="138" y="117"/>
                  </a:lnTo>
                  <a:lnTo>
                    <a:pt x="128" y="128"/>
                  </a:lnTo>
                  <a:lnTo>
                    <a:pt x="117" y="137"/>
                  </a:lnTo>
                  <a:lnTo>
                    <a:pt x="105" y="144"/>
                  </a:lnTo>
                  <a:lnTo>
                    <a:pt x="98" y="146"/>
                  </a:lnTo>
                  <a:lnTo>
                    <a:pt x="90" y="148"/>
                  </a:lnTo>
                  <a:lnTo>
                    <a:pt x="83" y="149"/>
                  </a:lnTo>
                  <a:lnTo>
                    <a:pt x="76" y="149"/>
                  </a:lnTo>
                  <a:lnTo>
                    <a:pt x="76" y="149"/>
                  </a:lnTo>
                  <a:lnTo>
                    <a:pt x="67" y="149"/>
                  </a:lnTo>
                  <a:lnTo>
                    <a:pt x="60" y="148"/>
                  </a:lnTo>
                  <a:lnTo>
                    <a:pt x="53" y="146"/>
                  </a:lnTo>
                  <a:lnTo>
                    <a:pt x="45" y="144"/>
                  </a:lnTo>
                  <a:lnTo>
                    <a:pt x="33" y="137"/>
                  </a:lnTo>
                  <a:lnTo>
                    <a:pt x="22" y="128"/>
                  </a:lnTo>
                  <a:lnTo>
                    <a:pt x="14" y="117"/>
                  </a:lnTo>
                  <a:lnTo>
                    <a:pt x="6" y="105"/>
                  </a:lnTo>
                  <a:lnTo>
                    <a:pt x="4" y="98"/>
                  </a:lnTo>
                  <a:lnTo>
                    <a:pt x="3" y="90"/>
                  </a:lnTo>
                  <a:lnTo>
                    <a:pt x="1" y="83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1" y="67"/>
                  </a:lnTo>
                  <a:lnTo>
                    <a:pt x="3" y="59"/>
                  </a:lnTo>
                  <a:lnTo>
                    <a:pt x="4" y="51"/>
                  </a:lnTo>
                  <a:lnTo>
                    <a:pt x="6" y="45"/>
                  </a:lnTo>
                  <a:lnTo>
                    <a:pt x="14" y="32"/>
                  </a:lnTo>
                  <a:lnTo>
                    <a:pt x="22" y="21"/>
                  </a:lnTo>
                  <a:lnTo>
                    <a:pt x="33" y="12"/>
                  </a:lnTo>
                  <a:lnTo>
                    <a:pt x="45" y="5"/>
                  </a:lnTo>
                  <a:lnTo>
                    <a:pt x="53" y="3"/>
                  </a:lnTo>
                  <a:lnTo>
                    <a:pt x="60" y="1"/>
                  </a:lnTo>
                  <a:lnTo>
                    <a:pt x="67" y="0"/>
                  </a:lnTo>
                  <a:lnTo>
                    <a:pt x="76" y="0"/>
                  </a:lnTo>
                  <a:lnTo>
                    <a:pt x="76" y="0"/>
                  </a:lnTo>
                  <a:lnTo>
                    <a:pt x="84" y="0"/>
                  </a:lnTo>
                  <a:lnTo>
                    <a:pt x="92" y="1"/>
                  </a:lnTo>
                  <a:lnTo>
                    <a:pt x="99" y="4"/>
                  </a:lnTo>
                  <a:lnTo>
                    <a:pt x="106" y="6"/>
                  </a:lnTo>
                  <a:lnTo>
                    <a:pt x="112" y="9"/>
                  </a:lnTo>
                  <a:lnTo>
                    <a:pt x="118" y="12"/>
                  </a:lnTo>
                  <a:lnTo>
                    <a:pt x="129" y="22"/>
                  </a:lnTo>
                  <a:lnTo>
                    <a:pt x="105" y="43"/>
                  </a:lnTo>
                  <a:lnTo>
                    <a:pt x="105" y="43"/>
                  </a:lnTo>
                  <a:lnTo>
                    <a:pt x="99" y="38"/>
                  </a:lnTo>
                  <a:lnTo>
                    <a:pt x="93" y="34"/>
                  </a:lnTo>
                  <a:lnTo>
                    <a:pt x="84" y="31"/>
                  </a:lnTo>
                  <a:lnTo>
                    <a:pt x="76" y="31"/>
                  </a:lnTo>
                  <a:lnTo>
                    <a:pt x="76" y="31"/>
                  </a:lnTo>
                  <a:lnTo>
                    <a:pt x="66" y="31"/>
                  </a:lnTo>
                  <a:lnTo>
                    <a:pt x="59" y="33"/>
                  </a:lnTo>
                  <a:lnTo>
                    <a:pt x="51" y="38"/>
                  </a:lnTo>
                  <a:lnTo>
                    <a:pt x="45" y="43"/>
                  </a:lnTo>
                  <a:lnTo>
                    <a:pt x="40" y="49"/>
                  </a:lnTo>
                  <a:lnTo>
                    <a:pt x="37" y="56"/>
                  </a:lnTo>
                  <a:lnTo>
                    <a:pt x="34" y="65"/>
                  </a:lnTo>
                  <a:lnTo>
                    <a:pt x="33" y="74"/>
                  </a:lnTo>
                  <a:lnTo>
                    <a:pt x="33" y="74"/>
                  </a:lnTo>
                  <a:lnTo>
                    <a:pt x="34" y="84"/>
                  </a:lnTo>
                  <a:lnTo>
                    <a:pt x="37" y="93"/>
                  </a:lnTo>
                  <a:lnTo>
                    <a:pt x="40" y="100"/>
                  </a:lnTo>
                  <a:lnTo>
                    <a:pt x="45" y="106"/>
                  </a:lnTo>
                  <a:lnTo>
                    <a:pt x="51" y="112"/>
                  </a:lnTo>
                  <a:lnTo>
                    <a:pt x="59" y="116"/>
                  </a:lnTo>
                  <a:lnTo>
                    <a:pt x="66" y="118"/>
                  </a:lnTo>
                  <a:lnTo>
                    <a:pt x="76" y="120"/>
                  </a:lnTo>
                  <a:lnTo>
                    <a:pt x="76" y="1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40"/>
            <p:cNvSpPr>
              <a:spLocks/>
            </p:cNvSpPr>
            <p:nvPr userDrawn="1"/>
          </p:nvSpPr>
          <p:spPr bwMode="auto">
            <a:xfrm>
              <a:off x="2219" y="2409"/>
              <a:ext cx="43" cy="69"/>
            </a:xfrm>
            <a:custGeom>
              <a:avLst/>
              <a:gdLst>
                <a:gd name="T0" fmla="*/ 0 w 130"/>
                <a:gd name="T1" fmla="*/ 4 h 209"/>
                <a:gd name="T2" fmla="*/ 31 w 130"/>
                <a:gd name="T3" fmla="*/ 0 h 209"/>
                <a:gd name="T4" fmla="*/ 31 w 130"/>
                <a:gd name="T5" fmla="*/ 79 h 209"/>
                <a:gd name="T6" fmla="*/ 31 w 130"/>
                <a:gd name="T7" fmla="*/ 79 h 209"/>
                <a:gd name="T8" fmla="*/ 39 w 130"/>
                <a:gd name="T9" fmla="*/ 72 h 209"/>
                <a:gd name="T10" fmla="*/ 48 w 130"/>
                <a:gd name="T11" fmla="*/ 66 h 209"/>
                <a:gd name="T12" fmla="*/ 60 w 130"/>
                <a:gd name="T13" fmla="*/ 62 h 209"/>
                <a:gd name="T14" fmla="*/ 67 w 130"/>
                <a:gd name="T15" fmla="*/ 61 h 209"/>
                <a:gd name="T16" fmla="*/ 74 w 130"/>
                <a:gd name="T17" fmla="*/ 61 h 209"/>
                <a:gd name="T18" fmla="*/ 74 w 130"/>
                <a:gd name="T19" fmla="*/ 61 h 209"/>
                <a:gd name="T20" fmla="*/ 86 w 130"/>
                <a:gd name="T21" fmla="*/ 62 h 209"/>
                <a:gd name="T22" fmla="*/ 97 w 130"/>
                <a:gd name="T23" fmla="*/ 65 h 209"/>
                <a:gd name="T24" fmla="*/ 107 w 130"/>
                <a:gd name="T25" fmla="*/ 70 h 209"/>
                <a:gd name="T26" fmla="*/ 114 w 130"/>
                <a:gd name="T27" fmla="*/ 77 h 209"/>
                <a:gd name="T28" fmla="*/ 120 w 130"/>
                <a:gd name="T29" fmla="*/ 85 h 209"/>
                <a:gd name="T30" fmla="*/ 125 w 130"/>
                <a:gd name="T31" fmla="*/ 95 h 209"/>
                <a:gd name="T32" fmla="*/ 129 w 130"/>
                <a:gd name="T33" fmla="*/ 107 h 209"/>
                <a:gd name="T34" fmla="*/ 130 w 130"/>
                <a:gd name="T35" fmla="*/ 121 h 209"/>
                <a:gd name="T36" fmla="*/ 130 w 130"/>
                <a:gd name="T37" fmla="*/ 209 h 209"/>
                <a:gd name="T38" fmla="*/ 97 w 130"/>
                <a:gd name="T39" fmla="*/ 209 h 209"/>
                <a:gd name="T40" fmla="*/ 97 w 130"/>
                <a:gd name="T41" fmla="*/ 128 h 209"/>
                <a:gd name="T42" fmla="*/ 97 w 130"/>
                <a:gd name="T43" fmla="*/ 128 h 209"/>
                <a:gd name="T44" fmla="*/ 97 w 130"/>
                <a:gd name="T45" fmla="*/ 120 h 209"/>
                <a:gd name="T46" fmla="*/ 96 w 130"/>
                <a:gd name="T47" fmla="*/ 112 h 209"/>
                <a:gd name="T48" fmla="*/ 93 w 130"/>
                <a:gd name="T49" fmla="*/ 106 h 209"/>
                <a:gd name="T50" fmla="*/ 90 w 130"/>
                <a:gd name="T51" fmla="*/ 101 h 209"/>
                <a:gd name="T52" fmla="*/ 85 w 130"/>
                <a:gd name="T53" fmla="*/ 96 h 209"/>
                <a:gd name="T54" fmla="*/ 80 w 130"/>
                <a:gd name="T55" fmla="*/ 94 h 209"/>
                <a:gd name="T56" fmla="*/ 73 w 130"/>
                <a:gd name="T57" fmla="*/ 92 h 209"/>
                <a:gd name="T58" fmla="*/ 65 w 130"/>
                <a:gd name="T59" fmla="*/ 92 h 209"/>
                <a:gd name="T60" fmla="*/ 65 w 130"/>
                <a:gd name="T61" fmla="*/ 92 h 209"/>
                <a:gd name="T62" fmla="*/ 58 w 130"/>
                <a:gd name="T63" fmla="*/ 92 h 209"/>
                <a:gd name="T64" fmla="*/ 52 w 130"/>
                <a:gd name="T65" fmla="*/ 94 h 209"/>
                <a:gd name="T66" fmla="*/ 46 w 130"/>
                <a:gd name="T67" fmla="*/ 98 h 209"/>
                <a:gd name="T68" fmla="*/ 41 w 130"/>
                <a:gd name="T69" fmla="*/ 101 h 209"/>
                <a:gd name="T70" fmla="*/ 37 w 130"/>
                <a:gd name="T71" fmla="*/ 107 h 209"/>
                <a:gd name="T72" fmla="*/ 34 w 130"/>
                <a:gd name="T73" fmla="*/ 114 h 209"/>
                <a:gd name="T74" fmla="*/ 32 w 130"/>
                <a:gd name="T75" fmla="*/ 121 h 209"/>
                <a:gd name="T76" fmla="*/ 31 w 130"/>
                <a:gd name="T77" fmla="*/ 128 h 209"/>
                <a:gd name="T78" fmla="*/ 31 w 130"/>
                <a:gd name="T79" fmla="*/ 209 h 209"/>
                <a:gd name="T80" fmla="*/ 0 w 130"/>
                <a:gd name="T81" fmla="*/ 209 h 209"/>
                <a:gd name="T82" fmla="*/ 0 w 130"/>
                <a:gd name="T83" fmla="*/ 4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30" h="209">
                  <a:moveTo>
                    <a:pt x="0" y="4"/>
                  </a:moveTo>
                  <a:lnTo>
                    <a:pt x="31" y="0"/>
                  </a:lnTo>
                  <a:lnTo>
                    <a:pt x="31" y="79"/>
                  </a:lnTo>
                  <a:lnTo>
                    <a:pt x="31" y="79"/>
                  </a:lnTo>
                  <a:lnTo>
                    <a:pt x="39" y="72"/>
                  </a:lnTo>
                  <a:lnTo>
                    <a:pt x="48" y="66"/>
                  </a:lnTo>
                  <a:lnTo>
                    <a:pt x="60" y="62"/>
                  </a:lnTo>
                  <a:lnTo>
                    <a:pt x="67" y="61"/>
                  </a:lnTo>
                  <a:lnTo>
                    <a:pt x="74" y="61"/>
                  </a:lnTo>
                  <a:lnTo>
                    <a:pt x="74" y="61"/>
                  </a:lnTo>
                  <a:lnTo>
                    <a:pt x="86" y="62"/>
                  </a:lnTo>
                  <a:lnTo>
                    <a:pt x="97" y="65"/>
                  </a:lnTo>
                  <a:lnTo>
                    <a:pt x="107" y="70"/>
                  </a:lnTo>
                  <a:lnTo>
                    <a:pt x="114" y="77"/>
                  </a:lnTo>
                  <a:lnTo>
                    <a:pt x="120" y="85"/>
                  </a:lnTo>
                  <a:lnTo>
                    <a:pt x="125" y="95"/>
                  </a:lnTo>
                  <a:lnTo>
                    <a:pt x="129" y="107"/>
                  </a:lnTo>
                  <a:lnTo>
                    <a:pt x="130" y="121"/>
                  </a:lnTo>
                  <a:lnTo>
                    <a:pt x="130" y="209"/>
                  </a:lnTo>
                  <a:lnTo>
                    <a:pt x="97" y="209"/>
                  </a:lnTo>
                  <a:lnTo>
                    <a:pt x="97" y="128"/>
                  </a:lnTo>
                  <a:lnTo>
                    <a:pt x="97" y="128"/>
                  </a:lnTo>
                  <a:lnTo>
                    <a:pt x="97" y="120"/>
                  </a:lnTo>
                  <a:lnTo>
                    <a:pt x="96" y="112"/>
                  </a:lnTo>
                  <a:lnTo>
                    <a:pt x="93" y="106"/>
                  </a:lnTo>
                  <a:lnTo>
                    <a:pt x="90" y="101"/>
                  </a:lnTo>
                  <a:lnTo>
                    <a:pt x="85" y="96"/>
                  </a:lnTo>
                  <a:lnTo>
                    <a:pt x="80" y="94"/>
                  </a:lnTo>
                  <a:lnTo>
                    <a:pt x="73" y="92"/>
                  </a:lnTo>
                  <a:lnTo>
                    <a:pt x="65" y="92"/>
                  </a:lnTo>
                  <a:lnTo>
                    <a:pt x="65" y="92"/>
                  </a:lnTo>
                  <a:lnTo>
                    <a:pt x="58" y="92"/>
                  </a:lnTo>
                  <a:lnTo>
                    <a:pt x="52" y="94"/>
                  </a:lnTo>
                  <a:lnTo>
                    <a:pt x="46" y="98"/>
                  </a:lnTo>
                  <a:lnTo>
                    <a:pt x="41" y="101"/>
                  </a:lnTo>
                  <a:lnTo>
                    <a:pt x="37" y="107"/>
                  </a:lnTo>
                  <a:lnTo>
                    <a:pt x="34" y="114"/>
                  </a:lnTo>
                  <a:lnTo>
                    <a:pt x="32" y="121"/>
                  </a:lnTo>
                  <a:lnTo>
                    <a:pt x="31" y="128"/>
                  </a:lnTo>
                  <a:lnTo>
                    <a:pt x="31" y="209"/>
                  </a:lnTo>
                  <a:lnTo>
                    <a:pt x="0" y="209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41"/>
            <p:cNvSpPr>
              <a:spLocks/>
            </p:cNvSpPr>
            <p:nvPr userDrawn="1"/>
          </p:nvSpPr>
          <p:spPr bwMode="auto">
            <a:xfrm>
              <a:off x="2300" y="2410"/>
              <a:ext cx="67" cy="69"/>
            </a:xfrm>
            <a:custGeom>
              <a:avLst/>
              <a:gdLst>
                <a:gd name="T0" fmla="*/ 101 w 202"/>
                <a:gd name="T1" fmla="*/ 176 h 207"/>
                <a:gd name="T2" fmla="*/ 129 w 202"/>
                <a:gd name="T3" fmla="*/ 171 h 207"/>
                <a:gd name="T4" fmla="*/ 150 w 202"/>
                <a:gd name="T5" fmla="*/ 156 h 207"/>
                <a:gd name="T6" fmla="*/ 165 w 202"/>
                <a:gd name="T7" fmla="*/ 132 h 207"/>
                <a:gd name="T8" fmla="*/ 170 w 202"/>
                <a:gd name="T9" fmla="*/ 103 h 207"/>
                <a:gd name="T10" fmla="*/ 202 w 202"/>
                <a:gd name="T11" fmla="*/ 103 h 207"/>
                <a:gd name="T12" fmla="*/ 201 w 202"/>
                <a:gd name="T13" fmla="*/ 124 h 207"/>
                <a:gd name="T14" fmla="*/ 195 w 202"/>
                <a:gd name="T15" fmla="*/ 143 h 207"/>
                <a:gd name="T16" fmla="*/ 185 w 202"/>
                <a:gd name="T17" fmla="*/ 162 h 207"/>
                <a:gd name="T18" fmla="*/ 173 w 202"/>
                <a:gd name="T19" fmla="*/ 178 h 207"/>
                <a:gd name="T20" fmla="*/ 159 w 202"/>
                <a:gd name="T21" fmla="*/ 190 h 207"/>
                <a:gd name="T22" fmla="*/ 142 w 202"/>
                <a:gd name="T23" fmla="*/ 200 h 207"/>
                <a:gd name="T24" fmla="*/ 122 w 202"/>
                <a:gd name="T25" fmla="*/ 206 h 207"/>
                <a:gd name="T26" fmla="*/ 101 w 202"/>
                <a:gd name="T27" fmla="*/ 207 h 207"/>
                <a:gd name="T28" fmla="*/ 92 w 202"/>
                <a:gd name="T29" fmla="*/ 207 h 207"/>
                <a:gd name="T30" fmla="*/ 71 w 202"/>
                <a:gd name="T31" fmla="*/ 203 h 207"/>
                <a:gd name="T32" fmla="*/ 53 w 202"/>
                <a:gd name="T33" fmla="*/ 195 h 207"/>
                <a:gd name="T34" fmla="*/ 37 w 202"/>
                <a:gd name="T35" fmla="*/ 184 h 207"/>
                <a:gd name="T36" fmla="*/ 23 w 202"/>
                <a:gd name="T37" fmla="*/ 169 h 207"/>
                <a:gd name="T38" fmla="*/ 12 w 202"/>
                <a:gd name="T39" fmla="*/ 153 h 207"/>
                <a:gd name="T40" fmla="*/ 5 w 202"/>
                <a:gd name="T41" fmla="*/ 135 h 207"/>
                <a:gd name="T42" fmla="*/ 2 w 202"/>
                <a:gd name="T43" fmla="*/ 114 h 207"/>
                <a:gd name="T44" fmla="*/ 0 w 202"/>
                <a:gd name="T45" fmla="*/ 103 h 207"/>
                <a:gd name="T46" fmla="*/ 3 w 202"/>
                <a:gd name="T47" fmla="*/ 82 h 207"/>
                <a:gd name="T48" fmla="*/ 9 w 202"/>
                <a:gd name="T49" fmla="*/ 63 h 207"/>
                <a:gd name="T50" fmla="*/ 17 w 202"/>
                <a:gd name="T51" fmla="*/ 45 h 207"/>
                <a:gd name="T52" fmla="*/ 30 w 202"/>
                <a:gd name="T53" fmla="*/ 30 h 207"/>
                <a:gd name="T54" fmla="*/ 44 w 202"/>
                <a:gd name="T55" fmla="*/ 17 h 207"/>
                <a:gd name="T56" fmla="*/ 61 w 202"/>
                <a:gd name="T57" fmla="*/ 8 h 207"/>
                <a:gd name="T58" fmla="*/ 81 w 202"/>
                <a:gd name="T59" fmla="*/ 2 h 207"/>
                <a:gd name="T60" fmla="*/ 101 w 202"/>
                <a:gd name="T61" fmla="*/ 0 h 207"/>
                <a:gd name="T62" fmla="*/ 114 w 202"/>
                <a:gd name="T63" fmla="*/ 0 h 207"/>
                <a:gd name="T64" fmla="*/ 135 w 202"/>
                <a:gd name="T65" fmla="*/ 6 h 207"/>
                <a:gd name="T66" fmla="*/ 155 w 202"/>
                <a:gd name="T67" fmla="*/ 15 h 207"/>
                <a:gd name="T68" fmla="*/ 172 w 202"/>
                <a:gd name="T69" fmla="*/ 29 h 207"/>
                <a:gd name="T70" fmla="*/ 156 w 202"/>
                <a:gd name="T71" fmla="*/ 59 h 207"/>
                <a:gd name="T72" fmla="*/ 151 w 202"/>
                <a:gd name="T73" fmla="*/ 53 h 207"/>
                <a:gd name="T74" fmla="*/ 140 w 202"/>
                <a:gd name="T75" fmla="*/ 42 h 207"/>
                <a:gd name="T76" fmla="*/ 127 w 202"/>
                <a:gd name="T77" fmla="*/ 35 h 207"/>
                <a:gd name="T78" fmla="*/ 111 w 202"/>
                <a:gd name="T79" fmla="*/ 31 h 207"/>
                <a:gd name="T80" fmla="*/ 101 w 202"/>
                <a:gd name="T81" fmla="*/ 30 h 207"/>
                <a:gd name="T82" fmla="*/ 88 w 202"/>
                <a:gd name="T83" fmla="*/ 31 h 207"/>
                <a:gd name="T84" fmla="*/ 75 w 202"/>
                <a:gd name="T85" fmla="*/ 36 h 207"/>
                <a:gd name="T86" fmla="*/ 53 w 202"/>
                <a:gd name="T87" fmla="*/ 52 h 207"/>
                <a:gd name="T88" fmla="*/ 39 w 202"/>
                <a:gd name="T89" fmla="*/ 75 h 207"/>
                <a:gd name="T90" fmla="*/ 34 w 202"/>
                <a:gd name="T91" fmla="*/ 103 h 207"/>
                <a:gd name="T92" fmla="*/ 36 w 202"/>
                <a:gd name="T93" fmla="*/ 118 h 207"/>
                <a:gd name="T94" fmla="*/ 45 w 202"/>
                <a:gd name="T95" fmla="*/ 145 h 207"/>
                <a:gd name="T96" fmla="*/ 62 w 202"/>
                <a:gd name="T97" fmla="*/ 164 h 207"/>
                <a:gd name="T98" fmla="*/ 81 w 202"/>
                <a:gd name="T99" fmla="*/ 173 h 207"/>
                <a:gd name="T100" fmla="*/ 94 w 202"/>
                <a:gd name="T101" fmla="*/ 176 h 207"/>
                <a:gd name="T102" fmla="*/ 101 w 202"/>
                <a:gd name="T103" fmla="*/ 176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02" h="207">
                  <a:moveTo>
                    <a:pt x="101" y="176"/>
                  </a:moveTo>
                  <a:lnTo>
                    <a:pt x="101" y="176"/>
                  </a:lnTo>
                  <a:lnTo>
                    <a:pt x="116" y="175"/>
                  </a:lnTo>
                  <a:lnTo>
                    <a:pt x="129" y="171"/>
                  </a:lnTo>
                  <a:lnTo>
                    <a:pt x="140" y="164"/>
                  </a:lnTo>
                  <a:lnTo>
                    <a:pt x="150" y="156"/>
                  </a:lnTo>
                  <a:lnTo>
                    <a:pt x="159" y="145"/>
                  </a:lnTo>
                  <a:lnTo>
                    <a:pt x="165" y="132"/>
                  </a:lnTo>
                  <a:lnTo>
                    <a:pt x="168" y="119"/>
                  </a:lnTo>
                  <a:lnTo>
                    <a:pt x="170" y="103"/>
                  </a:lnTo>
                  <a:lnTo>
                    <a:pt x="202" y="103"/>
                  </a:lnTo>
                  <a:lnTo>
                    <a:pt x="202" y="103"/>
                  </a:lnTo>
                  <a:lnTo>
                    <a:pt x="202" y="114"/>
                  </a:lnTo>
                  <a:lnTo>
                    <a:pt x="201" y="124"/>
                  </a:lnTo>
                  <a:lnTo>
                    <a:pt x="199" y="135"/>
                  </a:lnTo>
                  <a:lnTo>
                    <a:pt x="195" y="143"/>
                  </a:lnTo>
                  <a:lnTo>
                    <a:pt x="190" y="153"/>
                  </a:lnTo>
                  <a:lnTo>
                    <a:pt x="185" y="162"/>
                  </a:lnTo>
                  <a:lnTo>
                    <a:pt x="181" y="169"/>
                  </a:lnTo>
                  <a:lnTo>
                    <a:pt x="173" y="178"/>
                  </a:lnTo>
                  <a:lnTo>
                    <a:pt x="167" y="184"/>
                  </a:lnTo>
                  <a:lnTo>
                    <a:pt x="159" y="190"/>
                  </a:lnTo>
                  <a:lnTo>
                    <a:pt x="151" y="195"/>
                  </a:lnTo>
                  <a:lnTo>
                    <a:pt x="142" y="200"/>
                  </a:lnTo>
                  <a:lnTo>
                    <a:pt x="133" y="203"/>
                  </a:lnTo>
                  <a:lnTo>
                    <a:pt x="122" y="206"/>
                  </a:lnTo>
                  <a:lnTo>
                    <a:pt x="112" y="207"/>
                  </a:lnTo>
                  <a:lnTo>
                    <a:pt x="101" y="207"/>
                  </a:lnTo>
                  <a:lnTo>
                    <a:pt x="101" y="207"/>
                  </a:lnTo>
                  <a:lnTo>
                    <a:pt x="92" y="207"/>
                  </a:lnTo>
                  <a:lnTo>
                    <a:pt x="81" y="206"/>
                  </a:lnTo>
                  <a:lnTo>
                    <a:pt x="71" y="203"/>
                  </a:lnTo>
                  <a:lnTo>
                    <a:pt x="61" y="200"/>
                  </a:lnTo>
                  <a:lnTo>
                    <a:pt x="53" y="195"/>
                  </a:lnTo>
                  <a:lnTo>
                    <a:pt x="44" y="190"/>
                  </a:lnTo>
                  <a:lnTo>
                    <a:pt x="37" y="184"/>
                  </a:lnTo>
                  <a:lnTo>
                    <a:pt x="30" y="178"/>
                  </a:lnTo>
                  <a:lnTo>
                    <a:pt x="23" y="169"/>
                  </a:lnTo>
                  <a:lnTo>
                    <a:pt x="17" y="162"/>
                  </a:lnTo>
                  <a:lnTo>
                    <a:pt x="12" y="153"/>
                  </a:lnTo>
                  <a:lnTo>
                    <a:pt x="9" y="143"/>
                  </a:lnTo>
                  <a:lnTo>
                    <a:pt x="5" y="135"/>
                  </a:lnTo>
                  <a:lnTo>
                    <a:pt x="3" y="124"/>
                  </a:lnTo>
                  <a:lnTo>
                    <a:pt x="2" y="114"/>
                  </a:lnTo>
                  <a:lnTo>
                    <a:pt x="0" y="103"/>
                  </a:lnTo>
                  <a:lnTo>
                    <a:pt x="0" y="103"/>
                  </a:lnTo>
                  <a:lnTo>
                    <a:pt x="2" y="92"/>
                  </a:lnTo>
                  <a:lnTo>
                    <a:pt x="3" y="82"/>
                  </a:lnTo>
                  <a:lnTo>
                    <a:pt x="5" y="73"/>
                  </a:lnTo>
                  <a:lnTo>
                    <a:pt x="9" y="63"/>
                  </a:lnTo>
                  <a:lnTo>
                    <a:pt x="12" y="53"/>
                  </a:lnTo>
                  <a:lnTo>
                    <a:pt x="17" y="45"/>
                  </a:lnTo>
                  <a:lnTo>
                    <a:pt x="23" y="37"/>
                  </a:lnTo>
                  <a:lnTo>
                    <a:pt x="30" y="30"/>
                  </a:lnTo>
                  <a:lnTo>
                    <a:pt x="37" y="23"/>
                  </a:lnTo>
                  <a:lnTo>
                    <a:pt x="44" y="17"/>
                  </a:lnTo>
                  <a:lnTo>
                    <a:pt x="53" y="12"/>
                  </a:lnTo>
                  <a:lnTo>
                    <a:pt x="61" y="8"/>
                  </a:lnTo>
                  <a:lnTo>
                    <a:pt x="71" y="4"/>
                  </a:lnTo>
                  <a:lnTo>
                    <a:pt x="81" y="2"/>
                  </a:lnTo>
                  <a:lnTo>
                    <a:pt x="92" y="0"/>
                  </a:lnTo>
                  <a:lnTo>
                    <a:pt x="101" y="0"/>
                  </a:lnTo>
                  <a:lnTo>
                    <a:pt x="101" y="0"/>
                  </a:lnTo>
                  <a:lnTo>
                    <a:pt x="114" y="0"/>
                  </a:lnTo>
                  <a:lnTo>
                    <a:pt x="126" y="2"/>
                  </a:lnTo>
                  <a:lnTo>
                    <a:pt x="135" y="6"/>
                  </a:lnTo>
                  <a:lnTo>
                    <a:pt x="146" y="9"/>
                  </a:lnTo>
                  <a:lnTo>
                    <a:pt x="155" y="15"/>
                  </a:lnTo>
                  <a:lnTo>
                    <a:pt x="163" y="22"/>
                  </a:lnTo>
                  <a:lnTo>
                    <a:pt x="172" y="29"/>
                  </a:lnTo>
                  <a:lnTo>
                    <a:pt x="179" y="37"/>
                  </a:lnTo>
                  <a:lnTo>
                    <a:pt x="156" y="59"/>
                  </a:lnTo>
                  <a:lnTo>
                    <a:pt x="156" y="59"/>
                  </a:lnTo>
                  <a:lnTo>
                    <a:pt x="151" y="53"/>
                  </a:lnTo>
                  <a:lnTo>
                    <a:pt x="146" y="47"/>
                  </a:lnTo>
                  <a:lnTo>
                    <a:pt x="140" y="42"/>
                  </a:lnTo>
                  <a:lnTo>
                    <a:pt x="134" y="39"/>
                  </a:lnTo>
                  <a:lnTo>
                    <a:pt x="127" y="35"/>
                  </a:lnTo>
                  <a:lnTo>
                    <a:pt x="118" y="32"/>
                  </a:lnTo>
                  <a:lnTo>
                    <a:pt x="111" y="31"/>
                  </a:lnTo>
                  <a:lnTo>
                    <a:pt x="101" y="30"/>
                  </a:lnTo>
                  <a:lnTo>
                    <a:pt x="101" y="30"/>
                  </a:lnTo>
                  <a:lnTo>
                    <a:pt x="94" y="31"/>
                  </a:lnTo>
                  <a:lnTo>
                    <a:pt x="88" y="31"/>
                  </a:lnTo>
                  <a:lnTo>
                    <a:pt x="81" y="34"/>
                  </a:lnTo>
                  <a:lnTo>
                    <a:pt x="75" y="36"/>
                  </a:lnTo>
                  <a:lnTo>
                    <a:pt x="62" y="42"/>
                  </a:lnTo>
                  <a:lnTo>
                    <a:pt x="53" y="52"/>
                  </a:lnTo>
                  <a:lnTo>
                    <a:pt x="45" y="62"/>
                  </a:lnTo>
                  <a:lnTo>
                    <a:pt x="39" y="75"/>
                  </a:lnTo>
                  <a:lnTo>
                    <a:pt x="36" y="89"/>
                  </a:lnTo>
                  <a:lnTo>
                    <a:pt x="34" y="103"/>
                  </a:lnTo>
                  <a:lnTo>
                    <a:pt x="34" y="103"/>
                  </a:lnTo>
                  <a:lnTo>
                    <a:pt x="36" y="118"/>
                  </a:lnTo>
                  <a:lnTo>
                    <a:pt x="39" y="132"/>
                  </a:lnTo>
                  <a:lnTo>
                    <a:pt x="45" y="145"/>
                  </a:lnTo>
                  <a:lnTo>
                    <a:pt x="53" y="156"/>
                  </a:lnTo>
                  <a:lnTo>
                    <a:pt x="62" y="164"/>
                  </a:lnTo>
                  <a:lnTo>
                    <a:pt x="75" y="170"/>
                  </a:lnTo>
                  <a:lnTo>
                    <a:pt x="81" y="173"/>
                  </a:lnTo>
                  <a:lnTo>
                    <a:pt x="88" y="175"/>
                  </a:lnTo>
                  <a:lnTo>
                    <a:pt x="94" y="176"/>
                  </a:lnTo>
                  <a:lnTo>
                    <a:pt x="101" y="176"/>
                  </a:lnTo>
                  <a:lnTo>
                    <a:pt x="101" y="17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42"/>
            <p:cNvSpPr>
              <a:spLocks noEditPoints="1"/>
            </p:cNvSpPr>
            <p:nvPr userDrawn="1"/>
          </p:nvSpPr>
          <p:spPr bwMode="auto">
            <a:xfrm>
              <a:off x="2376" y="2429"/>
              <a:ext cx="49" cy="50"/>
            </a:xfrm>
            <a:custGeom>
              <a:avLst/>
              <a:gdLst>
                <a:gd name="T0" fmla="*/ 34 w 148"/>
                <a:gd name="T1" fmla="*/ 85 h 149"/>
                <a:gd name="T2" fmla="*/ 39 w 148"/>
                <a:gd name="T3" fmla="*/ 99 h 149"/>
                <a:gd name="T4" fmla="*/ 47 w 148"/>
                <a:gd name="T5" fmla="*/ 110 h 149"/>
                <a:gd name="T6" fmla="*/ 59 w 148"/>
                <a:gd name="T7" fmla="*/ 116 h 149"/>
                <a:gd name="T8" fmla="*/ 75 w 148"/>
                <a:gd name="T9" fmla="*/ 120 h 149"/>
                <a:gd name="T10" fmla="*/ 85 w 148"/>
                <a:gd name="T11" fmla="*/ 118 h 149"/>
                <a:gd name="T12" fmla="*/ 102 w 148"/>
                <a:gd name="T13" fmla="*/ 111 h 149"/>
                <a:gd name="T14" fmla="*/ 146 w 148"/>
                <a:gd name="T15" fmla="*/ 105 h 149"/>
                <a:gd name="T16" fmla="*/ 141 w 148"/>
                <a:gd name="T17" fmla="*/ 115 h 149"/>
                <a:gd name="T18" fmla="*/ 128 w 148"/>
                <a:gd name="T19" fmla="*/ 131 h 149"/>
                <a:gd name="T20" fmla="*/ 109 w 148"/>
                <a:gd name="T21" fmla="*/ 143 h 149"/>
                <a:gd name="T22" fmla="*/ 87 w 148"/>
                <a:gd name="T23" fmla="*/ 149 h 149"/>
                <a:gd name="T24" fmla="*/ 75 w 148"/>
                <a:gd name="T25" fmla="*/ 149 h 149"/>
                <a:gd name="T26" fmla="*/ 59 w 148"/>
                <a:gd name="T27" fmla="*/ 148 h 149"/>
                <a:gd name="T28" fmla="*/ 45 w 148"/>
                <a:gd name="T29" fmla="*/ 144 h 149"/>
                <a:gd name="T30" fmla="*/ 22 w 148"/>
                <a:gd name="T31" fmla="*/ 128 h 149"/>
                <a:gd name="T32" fmla="*/ 6 w 148"/>
                <a:gd name="T33" fmla="*/ 104 h 149"/>
                <a:gd name="T34" fmla="*/ 1 w 148"/>
                <a:gd name="T35" fmla="*/ 90 h 149"/>
                <a:gd name="T36" fmla="*/ 0 w 148"/>
                <a:gd name="T37" fmla="*/ 74 h 149"/>
                <a:gd name="T38" fmla="*/ 0 w 148"/>
                <a:gd name="T39" fmla="*/ 67 h 149"/>
                <a:gd name="T40" fmla="*/ 6 w 148"/>
                <a:gd name="T41" fmla="*/ 45 h 149"/>
                <a:gd name="T42" fmla="*/ 22 w 148"/>
                <a:gd name="T43" fmla="*/ 22 h 149"/>
                <a:gd name="T44" fmla="*/ 45 w 148"/>
                <a:gd name="T45" fmla="*/ 6 h 149"/>
                <a:gd name="T46" fmla="*/ 58 w 148"/>
                <a:gd name="T47" fmla="*/ 1 h 149"/>
                <a:gd name="T48" fmla="*/ 74 w 148"/>
                <a:gd name="T49" fmla="*/ 0 h 149"/>
                <a:gd name="T50" fmla="*/ 81 w 148"/>
                <a:gd name="T51" fmla="*/ 0 h 149"/>
                <a:gd name="T52" fmla="*/ 96 w 148"/>
                <a:gd name="T53" fmla="*/ 4 h 149"/>
                <a:gd name="T54" fmla="*/ 115 w 148"/>
                <a:gd name="T55" fmla="*/ 12 h 149"/>
                <a:gd name="T56" fmla="*/ 135 w 148"/>
                <a:gd name="T57" fmla="*/ 33 h 149"/>
                <a:gd name="T58" fmla="*/ 146 w 148"/>
                <a:gd name="T59" fmla="*/ 60 h 149"/>
                <a:gd name="T60" fmla="*/ 148 w 148"/>
                <a:gd name="T61" fmla="*/ 74 h 149"/>
                <a:gd name="T62" fmla="*/ 147 w 148"/>
                <a:gd name="T63" fmla="*/ 85 h 149"/>
                <a:gd name="T64" fmla="*/ 35 w 148"/>
                <a:gd name="T65" fmla="*/ 57 h 149"/>
                <a:gd name="T66" fmla="*/ 113 w 148"/>
                <a:gd name="T67" fmla="*/ 57 h 149"/>
                <a:gd name="T68" fmla="*/ 107 w 148"/>
                <a:gd name="T69" fmla="*/ 46 h 149"/>
                <a:gd name="T70" fmla="*/ 98 w 148"/>
                <a:gd name="T71" fmla="*/ 38 h 149"/>
                <a:gd name="T72" fmla="*/ 87 w 148"/>
                <a:gd name="T73" fmla="*/ 32 h 149"/>
                <a:gd name="T74" fmla="*/ 74 w 148"/>
                <a:gd name="T75" fmla="*/ 29 h 149"/>
                <a:gd name="T76" fmla="*/ 67 w 148"/>
                <a:gd name="T77" fmla="*/ 31 h 149"/>
                <a:gd name="T78" fmla="*/ 55 w 148"/>
                <a:gd name="T79" fmla="*/ 34 h 149"/>
                <a:gd name="T80" fmla="*/ 45 w 148"/>
                <a:gd name="T81" fmla="*/ 42 h 149"/>
                <a:gd name="T82" fmla="*/ 38 w 148"/>
                <a:gd name="T83" fmla="*/ 51 h 149"/>
                <a:gd name="T84" fmla="*/ 35 w 148"/>
                <a:gd name="T85" fmla="*/ 57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8" h="149">
                  <a:moveTo>
                    <a:pt x="34" y="85"/>
                  </a:moveTo>
                  <a:lnTo>
                    <a:pt x="34" y="85"/>
                  </a:lnTo>
                  <a:lnTo>
                    <a:pt x="35" y="93"/>
                  </a:lnTo>
                  <a:lnTo>
                    <a:pt x="39" y="99"/>
                  </a:lnTo>
                  <a:lnTo>
                    <a:pt x="42" y="105"/>
                  </a:lnTo>
                  <a:lnTo>
                    <a:pt x="47" y="110"/>
                  </a:lnTo>
                  <a:lnTo>
                    <a:pt x="53" y="113"/>
                  </a:lnTo>
                  <a:lnTo>
                    <a:pt x="59" y="116"/>
                  </a:lnTo>
                  <a:lnTo>
                    <a:pt x="67" y="118"/>
                  </a:lnTo>
                  <a:lnTo>
                    <a:pt x="75" y="120"/>
                  </a:lnTo>
                  <a:lnTo>
                    <a:pt x="75" y="120"/>
                  </a:lnTo>
                  <a:lnTo>
                    <a:pt x="85" y="118"/>
                  </a:lnTo>
                  <a:lnTo>
                    <a:pt x="95" y="116"/>
                  </a:lnTo>
                  <a:lnTo>
                    <a:pt x="102" y="111"/>
                  </a:lnTo>
                  <a:lnTo>
                    <a:pt x="108" y="105"/>
                  </a:lnTo>
                  <a:lnTo>
                    <a:pt x="146" y="105"/>
                  </a:lnTo>
                  <a:lnTo>
                    <a:pt x="146" y="105"/>
                  </a:lnTo>
                  <a:lnTo>
                    <a:pt x="141" y="115"/>
                  </a:lnTo>
                  <a:lnTo>
                    <a:pt x="135" y="123"/>
                  </a:lnTo>
                  <a:lnTo>
                    <a:pt x="128" y="131"/>
                  </a:lnTo>
                  <a:lnTo>
                    <a:pt x="119" y="137"/>
                  </a:lnTo>
                  <a:lnTo>
                    <a:pt x="109" y="143"/>
                  </a:lnTo>
                  <a:lnTo>
                    <a:pt x="98" y="146"/>
                  </a:lnTo>
                  <a:lnTo>
                    <a:pt x="87" y="149"/>
                  </a:lnTo>
                  <a:lnTo>
                    <a:pt x="75" y="149"/>
                  </a:lnTo>
                  <a:lnTo>
                    <a:pt x="75" y="149"/>
                  </a:lnTo>
                  <a:lnTo>
                    <a:pt x="67" y="149"/>
                  </a:lnTo>
                  <a:lnTo>
                    <a:pt x="59" y="148"/>
                  </a:lnTo>
                  <a:lnTo>
                    <a:pt x="52" y="146"/>
                  </a:lnTo>
                  <a:lnTo>
                    <a:pt x="45" y="144"/>
                  </a:lnTo>
                  <a:lnTo>
                    <a:pt x="33" y="137"/>
                  </a:lnTo>
                  <a:lnTo>
                    <a:pt x="22" y="128"/>
                  </a:lnTo>
                  <a:lnTo>
                    <a:pt x="12" y="116"/>
                  </a:lnTo>
                  <a:lnTo>
                    <a:pt x="6" y="104"/>
                  </a:lnTo>
                  <a:lnTo>
                    <a:pt x="3" y="96"/>
                  </a:lnTo>
                  <a:lnTo>
                    <a:pt x="1" y="90"/>
                  </a:lnTo>
                  <a:lnTo>
                    <a:pt x="0" y="82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0" y="67"/>
                  </a:lnTo>
                  <a:lnTo>
                    <a:pt x="1" y="60"/>
                  </a:lnTo>
                  <a:lnTo>
                    <a:pt x="6" y="45"/>
                  </a:lnTo>
                  <a:lnTo>
                    <a:pt x="12" y="33"/>
                  </a:lnTo>
                  <a:lnTo>
                    <a:pt x="22" y="22"/>
                  </a:lnTo>
                  <a:lnTo>
                    <a:pt x="33" y="12"/>
                  </a:lnTo>
                  <a:lnTo>
                    <a:pt x="45" y="6"/>
                  </a:lnTo>
                  <a:lnTo>
                    <a:pt x="52" y="4"/>
                  </a:lnTo>
                  <a:lnTo>
                    <a:pt x="58" y="1"/>
                  </a:lnTo>
                  <a:lnTo>
                    <a:pt x="67" y="0"/>
                  </a:lnTo>
                  <a:lnTo>
                    <a:pt x="74" y="0"/>
                  </a:lnTo>
                  <a:lnTo>
                    <a:pt x="74" y="0"/>
                  </a:lnTo>
                  <a:lnTo>
                    <a:pt x="81" y="0"/>
                  </a:lnTo>
                  <a:lnTo>
                    <a:pt x="89" y="1"/>
                  </a:lnTo>
                  <a:lnTo>
                    <a:pt x="96" y="4"/>
                  </a:lnTo>
                  <a:lnTo>
                    <a:pt x="103" y="6"/>
                  </a:lnTo>
                  <a:lnTo>
                    <a:pt x="115" y="12"/>
                  </a:lnTo>
                  <a:lnTo>
                    <a:pt x="126" y="22"/>
                  </a:lnTo>
                  <a:lnTo>
                    <a:pt x="135" y="33"/>
                  </a:lnTo>
                  <a:lnTo>
                    <a:pt x="142" y="45"/>
                  </a:lnTo>
                  <a:lnTo>
                    <a:pt x="146" y="60"/>
                  </a:lnTo>
                  <a:lnTo>
                    <a:pt x="147" y="67"/>
                  </a:lnTo>
                  <a:lnTo>
                    <a:pt x="148" y="74"/>
                  </a:lnTo>
                  <a:lnTo>
                    <a:pt x="148" y="74"/>
                  </a:lnTo>
                  <a:lnTo>
                    <a:pt x="147" y="85"/>
                  </a:lnTo>
                  <a:lnTo>
                    <a:pt x="34" y="85"/>
                  </a:lnTo>
                  <a:close/>
                  <a:moveTo>
                    <a:pt x="35" y="57"/>
                  </a:moveTo>
                  <a:lnTo>
                    <a:pt x="113" y="57"/>
                  </a:lnTo>
                  <a:lnTo>
                    <a:pt x="113" y="57"/>
                  </a:lnTo>
                  <a:lnTo>
                    <a:pt x="111" y="51"/>
                  </a:lnTo>
                  <a:lnTo>
                    <a:pt x="107" y="46"/>
                  </a:lnTo>
                  <a:lnTo>
                    <a:pt x="103" y="42"/>
                  </a:lnTo>
                  <a:lnTo>
                    <a:pt x="98" y="38"/>
                  </a:lnTo>
                  <a:lnTo>
                    <a:pt x="94" y="34"/>
                  </a:lnTo>
                  <a:lnTo>
                    <a:pt x="87" y="32"/>
                  </a:lnTo>
                  <a:lnTo>
                    <a:pt x="80" y="31"/>
                  </a:lnTo>
                  <a:lnTo>
                    <a:pt x="74" y="29"/>
                  </a:lnTo>
                  <a:lnTo>
                    <a:pt x="74" y="29"/>
                  </a:lnTo>
                  <a:lnTo>
                    <a:pt x="67" y="31"/>
                  </a:lnTo>
                  <a:lnTo>
                    <a:pt x="61" y="32"/>
                  </a:lnTo>
                  <a:lnTo>
                    <a:pt x="55" y="34"/>
                  </a:lnTo>
                  <a:lnTo>
                    <a:pt x="50" y="38"/>
                  </a:lnTo>
                  <a:lnTo>
                    <a:pt x="45" y="42"/>
                  </a:lnTo>
                  <a:lnTo>
                    <a:pt x="40" y="46"/>
                  </a:lnTo>
                  <a:lnTo>
                    <a:pt x="38" y="51"/>
                  </a:lnTo>
                  <a:lnTo>
                    <a:pt x="35" y="57"/>
                  </a:lnTo>
                  <a:lnTo>
                    <a:pt x="35" y="5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43"/>
            <p:cNvSpPr>
              <a:spLocks/>
            </p:cNvSpPr>
            <p:nvPr userDrawn="1"/>
          </p:nvSpPr>
          <p:spPr bwMode="auto">
            <a:xfrm>
              <a:off x="2434" y="2429"/>
              <a:ext cx="43" cy="49"/>
            </a:xfrm>
            <a:custGeom>
              <a:avLst/>
              <a:gdLst>
                <a:gd name="T0" fmla="*/ 0 w 128"/>
                <a:gd name="T1" fmla="*/ 1 h 148"/>
                <a:gd name="T2" fmla="*/ 32 w 128"/>
                <a:gd name="T3" fmla="*/ 1 h 148"/>
                <a:gd name="T4" fmla="*/ 32 w 128"/>
                <a:gd name="T5" fmla="*/ 18 h 148"/>
                <a:gd name="T6" fmla="*/ 32 w 128"/>
                <a:gd name="T7" fmla="*/ 18 h 148"/>
                <a:gd name="T8" fmla="*/ 38 w 128"/>
                <a:gd name="T9" fmla="*/ 12 h 148"/>
                <a:gd name="T10" fmla="*/ 47 w 128"/>
                <a:gd name="T11" fmla="*/ 6 h 148"/>
                <a:gd name="T12" fmla="*/ 53 w 128"/>
                <a:gd name="T13" fmla="*/ 4 h 148"/>
                <a:gd name="T14" fmla="*/ 59 w 128"/>
                <a:gd name="T15" fmla="*/ 1 h 148"/>
                <a:gd name="T16" fmla="*/ 65 w 128"/>
                <a:gd name="T17" fmla="*/ 0 h 148"/>
                <a:gd name="T18" fmla="*/ 72 w 128"/>
                <a:gd name="T19" fmla="*/ 0 h 148"/>
                <a:gd name="T20" fmla="*/ 72 w 128"/>
                <a:gd name="T21" fmla="*/ 0 h 148"/>
                <a:gd name="T22" fmla="*/ 84 w 128"/>
                <a:gd name="T23" fmla="*/ 1 h 148"/>
                <a:gd name="T24" fmla="*/ 97 w 128"/>
                <a:gd name="T25" fmla="*/ 4 h 148"/>
                <a:gd name="T26" fmla="*/ 105 w 128"/>
                <a:gd name="T27" fmla="*/ 9 h 148"/>
                <a:gd name="T28" fmla="*/ 114 w 128"/>
                <a:gd name="T29" fmla="*/ 16 h 148"/>
                <a:gd name="T30" fmla="*/ 120 w 128"/>
                <a:gd name="T31" fmla="*/ 24 h 148"/>
                <a:gd name="T32" fmla="*/ 125 w 128"/>
                <a:gd name="T33" fmla="*/ 34 h 148"/>
                <a:gd name="T34" fmla="*/ 127 w 128"/>
                <a:gd name="T35" fmla="*/ 46 h 148"/>
                <a:gd name="T36" fmla="*/ 128 w 128"/>
                <a:gd name="T37" fmla="*/ 60 h 148"/>
                <a:gd name="T38" fmla="*/ 128 w 128"/>
                <a:gd name="T39" fmla="*/ 148 h 148"/>
                <a:gd name="T40" fmla="*/ 97 w 128"/>
                <a:gd name="T41" fmla="*/ 148 h 148"/>
                <a:gd name="T42" fmla="*/ 97 w 128"/>
                <a:gd name="T43" fmla="*/ 67 h 148"/>
                <a:gd name="T44" fmla="*/ 97 w 128"/>
                <a:gd name="T45" fmla="*/ 67 h 148"/>
                <a:gd name="T46" fmla="*/ 95 w 128"/>
                <a:gd name="T47" fmla="*/ 59 h 148"/>
                <a:gd name="T48" fmla="*/ 94 w 128"/>
                <a:gd name="T49" fmla="*/ 50 h 148"/>
                <a:gd name="T50" fmla="*/ 92 w 128"/>
                <a:gd name="T51" fmla="*/ 44 h 148"/>
                <a:gd name="T52" fmla="*/ 88 w 128"/>
                <a:gd name="T53" fmla="*/ 39 h 148"/>
                <a:gd name="T54" fmla="*/ 83 w 128"/>
                <a:gd name="T55" fmla="*/ 35 h 148"/>
                <a:gd name="T56" fmla="*/ 78 w 128"/>
                <a:gd name="T57" fmla="*/ 32 h 148"/>
                <a:gd name="T58" fmla="*/ 71 w 128"/>
                <a:gd name="T59" fmla="*/ 31 h 148"/>
                <a:gd name="T60" fmla="*/ 64 w 128"/>
                <a:gd name="T61" fmla="*/ 31 h 148"/>
                <a:gd name="T62" fmla="*/ 64 w 128"/>
                <a:gd name="T63" fmla="*/ 31 h 148"/>
                <a:gd name="T64" fmla="*/ 56 w 128"/>
                <a:gd name="T65" fmla="*/ 31 h 148"/>
                <a:gd name="T66" fmla="*/ 50 w 128"/>
                <a:gd name="T67" fmla="*/ 33 h 148"/>
                <a:gd name="T68" fmla="*/ 44 w 128"/>
                <a:gd name="T69" fmla="*/ 37 h 148"/>
                <a:gd name="T70" fmla="*/ 41 w 128"/>
                <a:gd name="T71" fmla="*/ 40 h 148"/>
                <a:gd name="T72" fmla="*/ 37 w 128"/>
                <a:gd name="T73" fmla="*/ 46 h 148"/>
                <a:gd name="T74" fmla="*/ 34 w 128"/>
                <a:gd name="T75" fmla="*/ 53 h 148"/>
                <a:gd name="T76" fmla="*/ 32 w 128"/>
                <a:gd name="T77" fmla="*/ 60 h 148"/>
                <a:gd name="T78" fmla="*/ 32 w 128"/>
                <a:gd name="T79" fmla="*/ 67 h 148"/>
                <a:gd name="T80" fmla="*/ 32 w 128"/>
                <a:gd name="T81" fmla="*/ 148 h 148"/>
                <a:gd name="T82" fmla="*/ 0 w 128"/>
                <a:gd name="T83" fmla="*/ 148 h 148"/>
                <a:gd name="T84" fmla="*/ 0 w 128"/>
                <a:gd name="T85" fmla="*/ 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28" h="148">
                  <a:moveTo>
                    <a:pt x="0" y="1"/>
                  </a:moveTo>
                  <a:lnTo>
                    <a:pt x="32" y="1"/>
                  </a:lnTo>
                  <a:lnTo>
                    <a:pt x="32" y="18"/>
                  </a:lnTo>
                  <a:lnTo>
                    <a:pt x="32" y="18"/>
                  </a:lnTo>
                  <a:lnTo>
                    <a:pt x="38" y="12"/>
                  </a:lnTo>
                  <a:lnTo>
                    <a:pt x="47" y="6"/>
                  </a:lnTo>
                  <a:lnTo>
                    <a:pt x="53" y="4"/>
                  </a:lnTo>
                  <a:lnTo>
                    <a:pt x="59" y="1"/>
                  </a:lnTo>
                  <a:lnTo>
                    <a:pt x="65" y="0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84" y="1"/>
                  </a:lnTo>
                  <a:lnTo>
                    <a:pt x="97" y="4"/>
                  </a:lnTo>
                  <a:lnTo>
                    <a:pt x="105" y="9"/>
                  </a:lnTo>
                  <a:lnTo>
                    <a:pt x="114" y="16"/>
                  </a:lnTo>
                  <a:lnTo>
                    <a:pt x="120" y="24"/>
                  </a:lnTo>
                  <a:lnTo>
                    <a:pt x="125" y="34"/>
                  </a:lnTo>
                  <a:lnTo>
                    <a:pt x="127" y="46"/>
                  </a:lnTo>
                  <a:lnTo>
                    <a:pt x="128" y="60"/>
                  </a:lnTo>
                  <a:lnTo>
                    <a:pt x="128" y="148"/>
                  </a:lnTo>
                  <a:lnTo>
                    <a:pt x="97" y="148"/>
                  </a:lnTo>
                  <a:lnTo>
                    <a:pt x="97" y="67"/>
                  </a:lnTo>
                  <a:lnTo>
                    <a:pt x="97" y="67"/>
                  </a:lnTo>
                  <a:lnTo>
                    <a:pt x="95" y="59"/>
                  </a:lnTo>
                  <a:lnTo>
                    <a:pt x="94" y="50"/>
                  </a:lnTo>
                  <a:lnTo>
                    <a:pt x="92" y="44"/>
                  </a:lnTo>
                  <a:lnTo>
                    <a:pt x="88" y="39"/>
                  </a:lnTo>
                  <a:lnTo>
                    <a:pt x="83" y="35"/>
                  </a:lnTo>
                  <a:lnTo>
                    <a:pt x="78" y="32"/>
                  </a:lnTo>
                  <a:lnTo>
                    <a:pt x="71" y="31"/>
                  </a:lnTo>
                  <a:lnTo>
                    <a:pt x="64" y="31"/>
                  </a:lnTo>
                  <a:lnTo>
                    <a:pt x="64" y="31"/>
                  </a:lnTo>
                  <a:lnTo>
                    <a:pt x="56" y="31"/>
                  </a:lnTo>
                  <a:lnTo>
                    <a:pt x="50" y="33"/>
                  </a:lnTo>
                  <a:lnTo>
                    <a:pt x="44" y="37"/>
                  </a:lnTo>
                  <a:lnTo>
                    <a:pt x="41" y="40"/>
                  </a:lnTo>
                  <a:lnTo>
                    <a:pt x="37" y="46"/>
                  </a:lnTo>
                  <a:lnTo>
                    <a:pt x="34" y="53"/>
                  </a:lnTo>
                  <a:lnTo>
                    <a:pt x="32" y="60"/>
                  </a:lnTo>
                  <a:lnTo>
                    <a:pt x="32" y="67"/>
                  </a:lnTo>
                  <a:lnTo>
                    <a:pt x="32" y="148"/>
                  </a:lnTo>
                  <a:lnTo>
                    <a:pt x="0" y="14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44"/>
            <p:cNvSpPr>
              <a:spLocks/>
            </p:cNvSpPr>
            <p:nvPr userDrawn="1"/>
          </p:nvSpPr>
          <p:spPr bwMode="auto">
            <a:xfrm>
              <a:off x="2484" y="2409"/>
              <a:ext cx="35" cy="69"/>
            </a:xfrm>
            <a:custGeom>
              <a:avLst/>
              <a:gdLst>
                <a:gd name="T0" fmla="*/ 30 w 106"/>
                <a:gd name="T1" fmla="*/ 4 h 209"/>
                <a:gd name="T2" fmla="*/ 62 w 106"/>
                <a:gd name="T3" fmla="*/ 0 h 209"/>
                <a:gd name="T4" fmla="*/ 62 w 106"/>
                <a:gd name="T5" fmla="*/ 62 h 209"/>
                <a:gd name="T6" fmla="*/ 106 w 106"/>
                <a:gd name="T7" fmla="*/ 62 h 209"/>
                <a:gd name="T8" fmla="*/ 106 w 106"/>
                <a:gd name="T9" fmla="*/ 93 h 209"/>
                <a:gd name="T10" fmla="*/ 62 w 106"/>
                <a:gd name="T11" fmla="*/ 93 h 209"/>
                <a:gd name="T12" fmla="*/ 62 w 106"/>
                <a:gd name="T13" fmla="*/ 209 h 209"/>
                <a:gd name="T14" fmla="*/ 30 w 106"/>
                <a:gd name="T15" fmla="*/ 209 h 209"/>
                <a:gd name="T16" fmla="*/ 30 w 106"/>
                <a:gd name="T17" fmla="*/ 93 h 209"/>
                <a:gd name="T18" fmla="*/ 0 w 106"/>
                <a:gd name="T19" fmla="*/ 93 h 209"/>
                <a:gd name="T20" fmla="*/ 0 w 106"/>
                <a:gd name="T21" fmla="*/ 62 h 209"/>
                <a:gd name="T22" fmla="*/ 30 w 106"/>
                <a:gd name="T23" fmla="*/ 62 h 209"/>
                <a:gd name="T24" fmla="*/ 30 w 106"/>
                <a:gd name="T25" fmla="*/ 4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6" h="209">
                  <a:moveTo>
                    <a:pt x="30" y="4"/>
                  </a:moveTo>
                  <a:lnTo>
                    <a:pt x="62" y="0"/>
                  </a:lnTo>
                  <a:lnTo>
                    <a:pt x="62" y="62"/>
                  </a:lnTo>
                  <a:lnTo>
                    <a:pt x="106" y="62"/>
                  </a:lnTo>
                  <a:lnTo>
                    <a:pt x="106" y="93"/>
                  </a:lnTo>
                  <a:lnTo>
                    <a:pt x="62" y="93"/>
                  </a:lnTo>
                  <a:lnTo>
                    <a:pt x="62" y="209"/>
                  </a:lnTo>
                  <a:lnTo>
                    <a:pt x="30" y="209"/>
                  </a:lnTo>
                  <a:lnTo>
                    <a:pt x="30" y="93"/>
                  </a:lnTo>
                  <a:lnTo>
                    <a:pt x="0" y="93"/>
                  </a:lnTo>
                  <a:lnTo>
                    <a:pt x="0" y="62"/>
                  </a:lnTo>
                  <a:lnTo>
                    <a:pt x="30" y="62"/>
                  </a:lnTo>
                  <a:lnTo>
                    <a:pt x="30" y="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45"/>
            <p:cNvSpPr>
              <a:spLocks/>
            </p:cNvSpPr>
            <p:nvPr userDrawn="1"/>
          </p:nvSpPr>
          <p:spPr bwMode="auto">
            <a:xfrm>
              <a:off x="2527" y="2429"/>
              <a:ext cx="23" cy="49"/>
            </a:xfrm>
            <a:custGeom>
              <a:avLst/>
              <a:gdLst>
                <a:gd name="T0" fmla="*/ 0 w 69"/>
                <a:gd name="T1" fmla="*/ 1 h 148"/>
                <a:gd name="T2" fmla="*/ 32 w 69"/>
                <a:gd name="T3" fmla="*/ 1 h 148"/>
                <a:gd name="T4" fmla="*/ 32 w 69"/>
                <a:gd name="T5" fmla="*/ 17 h 148"/>
                <a:gd name="T6" fmla="*/ 32 w 69"/>
                <a:gd name="T7" fmla="*/ 17 h 148"/>
                <a:gd name="T8" fmla="*/ 38 w 69"/>
                <a:gd name="T9" fmla="*/ 10 h 148"/>
                <a:gd name="T10" fmla="*/ 45 w 69"/>
                <a:gd name="T11" fmla="*/ 5 h 148"/>
                <a:gd name="T12" fmla="*/ 50 w 69"/>
                <a:gd name="T13" fmla="*/ 3 h 148"/>
                <a:gd name="T14" fmla="*/ 56 w 69"/>
                <a:gd name="T15" fmla="*/ 1 h 148"/>
                <a:gd name="T16" fmla="*/ 62 w 69"/>
                <a:gd name="T17" fmla="*/ 0 h 148"/>
                <a:gd name="T18" fmla="*/ 69 w 69"/>
                <a:gd name="T19" fmla="*/ 0 h 148"/>
                <a:gd name="T20" fmla="*/ 69 w 69"/>
                <a:gd name="T21" fmla="*/ 31 h 148"/>
                <a:gd name="T22" fmla="*/ 67 w 69"/>
                <a:gd name="T23" fmla="*/ 31 h 148"/>
                <a:gd name="T24" fmla="*/ 67 w 69"/>
                <a:gd name="T25" fmla="*/ 31 h 148"/>
                <a:gd name="T26" fmla="*/ 60 w 69"/>
                <a:gd name="T27" fmla="*/ 32 h 148"/>
                <a:gd name="T28" fmla="*/ 52 w 69"/>
                <a:gd name="T29" fmla="*/ 33 h 148"/>
                <a:gd name="T30" fmla="*/ 46 w 69"/>
                <a:gd name="T31" fmla="*/ 37 h 148"/>
                <a:gd name="T32" fmla="*/ 41 w 69"/>
                <a:gd name="T33" fmla="*/ 40 h 148"/>
                <a:gd name="T34" fmla="*/ 38 w 69"/>
                <a:gd name="T35" fmla="*/ 46 h 148"/>
                <a:gd name="T36" fmla="*/ 34 w 69"/>
                <a:gd name="T37" fmla="*/ 53 h 148"/>
                <a:gd name="T38" fmla="*/ 33 w 69"/>
                <a:gd name="T39" fmla="*/ 60 h 148"/>
                <a:gd name="T40" fmla="*/ 32 w 69"/>
                <a:gd name="T41" fmla="*/ 67 h 148"/>
                <a:gd name="T42" fmla="*/ 32 w 69"/>
                <a:gd name="T43" fmla="*/ 148 h 148"/>
                <a:gd name="T44" fmla="*/ 0 w 69"/>
                <a:gd name="T45" fmla="*/ 148 h 148"/>
                <a:gd name="T46" fmla="*/ 0 w 69"/>
                <a:gd name="T47" fmla="*/ 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9" h="148">
                  <a:moveTo>
                    <a:pt x="0" y="1"/>
                  </a:moveTo>
                  <a:lnTo>
                    <a:pt x="32" y="1"/>
                  </a:lnTo>
                  <a:lnTo>
                    <a:pt x="32" y="17"/>
                  </a:lnTo>
                  <a:lnTo>
                    <a:pt x="32" y="17"/>
                  </a:lnTo>
                  <a:lnTo>
                    <a:pt x="38" y="10"/>
                  </a:lnTo>
                  <a:lnTo>
                    <a:pt x="45" y="5"/>
                  </a:lnTo>
                  <a:lnTo>
                    <a:pt x="50" y="3"/>
                  </a:lnTo>
                  <a:lnTo>
                    <a:pt x="56" y="1"/>
                  </a:lnTo>
                  <a:lnTo>
                    <a:pt x="62" y="0"/>
                  </a:lnTo>
                  <a:lnTo>
                    <a:pt x="69" y="0"/>
                  </a:lnTo>
                  <a:lnTo>
                    <a:pt x="69" y="31"/>
                  </a:lnTo>
                  <a:lnTo>
                    <a:pt x="67" y="31"/>
                  </a:lnTo>
                  <a:lnTo>
                    <a:pt x="67" y="31"/>
                  </a:lnTo>
                  <a:lnTo>
                    <a:pt x="60" y="32"/>
                  </a:lnTo>
                  <a:lnTo>
                    <a:pt x="52" y="33"/>
                  </a:lnTo>
                  <a:lnTo>
                    <a:pt x="46" y="37"/>
                  </a:lnTo>
                  <a:lnTo>
                    <a:pt x="41" y="40"/>
                  </a:lnTo>
                  <a:lnTo>
                    <a:pt x="38" y="46"/>
                  </a:lnTo>
                  <a:lnTo>
                    <a:pt x="34" y="53"/>
                  </a:lnTo>
                  <a:lnTo>
                    <a:pt x="33" y="60"/>
                  </a:lnTo>
                  <a:lnTo>
                    <a:pt x="32" y="67"/>
                  </a:lnTo>
                  <a:lnTo>
                    <a:pt x="32" y="148"/>
                  </a:lnTo>
                  <a:lnTo>
                    <a:pt x="0" y="14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46"/>
            <p:cNvSpPr>
              <a:spLocks noEditPoints="1"/>
            </p:cNvSpPr>
            <p:nvPr userDrawn="1"/>
          </p:nvSpPr>
          <p:spPr bwMode="auto">
            <a:xfrm>
              <a:off x="2555" y="2429"/>
              <a:ext cx="50" cy="50"/>
            </a:xfrm>
            <a:custGeom>
              <a:avLst/>
              <a:gdLst>
                <a:gd name="T0" fmla="*/ 34 w 149"/>
                <a:gd name="T1" fmla="*/ 85 h 149"/>
                <a:gd name="T2" fmla="*/ 39 w 149"/>
                <a:gd name="T3" fmla="*/ 99 h 149"/>
                <a:gd name="T4" fmla="*/ 48 w 149"/>
                <a:gd name="T5" fmla="*/ 110 h 149"/>
                <a:gd name="T6" fmla="*/ 60 w 149"/>
                <a:gd name="T7" fmla="*/ 116 h 149"/>
                <a:gd name="T8" fmla="*/ 76 w 149"/>
                <a:gd name="T9" fmla="*/ 120 h 149"/>
                <a:gd name="T10" fmla="*/ 86 w 149"/>
                <a:gd name="T11" fmla="*/ 118 h 149"/>
                <a:gd name="T12" fmla="*/ 103 w 149"/>
                <a:gd name="T13" fmla="*/ 111 h 149"/>
                <a:gd name="T14" fmla="*/ 146 w 149"/>
                <a:gd name="T15" fmla="*/ 105 h 149"/>
                <a:gd name="T16" fmla="*/ 142 w 149"/>
                <a:gd name="T17" fmla="*/ 115 h 149"/>
                <a:gd name="T18" fmla="*/ 128 w 149"/>
                <a:gd name="T19" fmla="*/ 131 h 149"/>
                <a:gd name="T20" fmla="*/ 110 w 149"/>
                <a:gd name="T21" fmla="*/ 143 h 149"/>
                <a:gd name="T22" fmla="*/ 87 w 149"/>
                <a:gd name="T23" fmla="*/ 149 h 149"/>
                <a:gd name="T24" fmla="*/ 76 w 149"/>
                <a:gd name="T25" fmla="*/ 149 h 149"/>
                <a:gd name="T26" fmla="*/ 60 w 149"/>
                <a:gd name="T27" fmla="*/ 148 h 149"/>
                <a:gd name="T28" fmla="*/ 45 w 149"/>
                <a:gd name="T29" fmla="*/ 144 h 149"/>
                <a:gd name="T30" fmla="*/ 22 w 149"/>
                <a:gd name="T31" fmla="*/ 128 h 149"/>
                <a:gd name="T32" fmla="*/ 6 w 149"/>
                <a:gd name="T33" fmla="*/ 104 h 149"/>
                <a:gd name="T34" fmla="*/ 1 w 149"/>
                <a:gd name="T35" fmla="*/ 90 h 149"/>
                <a:gd name="T36" fmla="*/ 0 w 149"/>
                <a:gd name="T37" fmla="*/ 74 h 149"/>
                <a:gd name="T38" fmla="*/ 0 w 149"/>
                <a:gd name="T39" fmla="*/ 67 h 149"/>
                <a:gd name="T40" fmla="*/ 6 w 149"/>
                <a:gd name="T41" fmla="*/ 45 h 149"/>
                <a:gd name="T42" fmla="*/ 22 w 149"/>
                <a:gd name="T43" fmla="*/ 22 h 149"/>
                <a:gd name="T44" fmla="*/ 45 w 149"/>
                <a:gd name="T45" fmla="*/ 6 h 149"/>
                <a:gd name="T46" fmla="*/ 59 w 149"/>
                <a:gd name="T47" fmla="*/ 1 h 149"/>
                <a:gd name="T48" fmla="*/ 75 w 149"/>
                <a:gd name="T49" fmla="*/ 0 h 149"/>
                <a:gd name="T50" fmla="*/ 82 w 149"/>
                <a:gd name="T51" fmla="*/ 0 h 149"/>
                <a:gd name="T52" fmla="*/ 96 w 149"/>
                <a:gd name="T53" fmla="*/ 4 h 149"/>
                <a:gd name="T54" fmla="*/ 116 w 149"/>
                <a:gd name="T55" fmla="*/ 12 h 149"/>
                <a:gd name="T56" fmla="*/ 135 w 149"/>
                <a:gd name="T57" fmla="*/ 33 h 149"/>
                <a:gd name="T58" fmla="*/ 146 w 149"/>
                <a:gd name="T59" fmla="*/ 60 h 149"/>
                <a:gd name="T60" fmla="*/ 149 w 149"/>
                <a:gd name="T61" fmla="*/ 74 h 149"/>
                <a:gd name="T62" fmla="*/ 148 w 149"/>
                <a:gd name="T63" fmla="*/ 85 h 149"/>
                <a:gd name="T64" fmla="*/ 36 w 149"/>
                <a:gd name="T65" fmla="*/ 57 h 149"/>
                <a:gd name="T66" fmla="*/ 114 w 149"/>
                <a:gd name="T67" fmla="*/ 57 h 149"/>
                <a:gd name="T68" fmla="*/ 107 w 149"/>
                <a:gd name="T69" fmla="*/ 46 h 149"/>
                <a:gd name="T70" fmla="*/ 99 w 149"/>
                <a:gd name="T71" fmla="*/ 38 h 149"/>
                <a:gd name="T72" fmla="*/ 88 w 149"/>
                <a:gd name="T73" fmla="*/ 32 h 149"/>
                <a:gd name="T74" fmla="*/ 75 w 149"/>
                <a:gd name="T75" fmla="*/ 29 h 149"/>
                <a:gd name="T76" fmla="*/ 67 w 149"/>
                <a:gd name="T77" fmla="*/ 31 h 149"/>
                <a:gd name="T78" fmla="*/ 55 w 149"/>
                <a:gd name="T79" fmla="*/ 34 h 149"/>
                <a:gd name="T80" fmla="*/ 45 w 149"/>
                <a:gd name="T81" fmla="*/ 42 h 149"/>
                <a:gd name="T82" fmla="*/ 38 w 149"/>
                <a:gd name="T83" fmla="*/ 51 h 149"/>
                <a:gd name="T84" fmla="*/ 36 w 149"/>
                <a:gd name="T85" fmla="*/ 57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9" h="149">
                  <a:moveTo>
                    <a:pt x="34" y="85"/>
                  </a:moveTo>
                  <a:lnTo>
                    <a:pt x="34" y="85"/>
                  </a:lnTo>
                  <a:lnTo>
                    <a:pt x="36" y="93"/>
                  </a:lnTo>
                  <a:lnTo>
                    <a:pt x="39" y="99"/>
                  </a:lnTo>
                  <a:lnTo>
                    <a:pt x="43" y="105"/>
                  </a:lnTo>
                  <a:lnTo>
                    <a:pt x="48" y="110"/>
                  </a:lnTo>
                  <a:lnTo>
                    <a:pt x="54" y="113"/>
                  </a:lnTo>
                  <a:lnTo>
                    <a:pt x="60" y="116"/>
                  </a:lnTo>
                  <a:lnTo>
                    <a:pt x="67" y="118"/>
                  </a:lnTo>
                  <a:lnTo>
                    <a:pt x="76" y="120"/>
                  </a:lnTo>
                  <a:lnTo>
                    <a:pt x="76" y="120"/>
                  </a:lnTo>
                  <a:lnTo>
                    <a:pt x="86" y="118"/>
                  </a:lnTo>
                  <a:lnTo>
                    <a:pt x="95" y="116"/>
                  </a:lnTo>
                  <a:lnTo>
                    <a:pt x="103" y="111"/>
                  </a:lnTo>
                  <a:lnTo>
                    <a:pt x="109" y="105"/>
                  </a:lnTo>
                  <a:lnTo>
                    <a:pt x="146" y="105"/>
                  </a:lnTo>
                  <a:lnTo>
                    <a:pt x="146" y="105"/>
                  </a:lnTo>
                  <a:lnTo>
                    <a:pt x="142" y="115"/>
                  </a:lnTo>
                  <a:lnTo>
                    <a:pt x="135" y="123"/>
                  </a:lnTo>
                  <a:lnTo>
                    <a:pt x="128" y="131"/>
                  </a:lnTo>
                  <a:lnTo>
                    <a:pt x="120" y="137"/>
                  </a:lnTo>
                  <a:lnTo>
                    <a:pt x="110" y="143"/>
                  </a:lnTo>
                  <a:lnTo>
                    <a:pt x="99" y="146"/>
                  </a:lnTo>
                  <a:lnTo>
                    <a:pt x="87" y="149"/>
                  </a:lnTo>
                  <a:lnTo>
                    <a:pt x="76" y="149"/>
                  </a:lnTo>
                  <a:lnTo>
                    <a:pt x="76" y="149"/>
                  </a:lnTo>
                  <a:lnTo>
                    <a:pt x="67" y="149"/>
                  </a:lnTo>
                  <a:lnTo>
                    <a:pt x="60" y="148"/>
                  </a:lnTo>
                  <a:lnTo>
                    <a:pt x="53" y="146"/>
                  </a:lnTo>
                  <a:lnTo>
                    <a:pt x="45" y="144"/>
                  </a:lnTo>
                  <a:lnTo>
                    <a:pt x="33" y="137"/>
                  </a:lnTo>
                  <a:lnTo>
                    <a:pt x="22" y="128"/>
                  </a:lnTo>
                  <a:lnTo>
                    <a:pt x="12" y="116"/>
                  </a:lnTo>
                  <a:lnTo>
                    <a:pt x="6" y="104"/>
                  </a:lnTo>
                  <a:lnTo>
                    <a:pt x="4" y="96"/>
                  </a:lnTo>
                  <a:lnTo>
                    <a:pt x="1" y="90"/>
                  </a:lnTo>
                  <a:lnTo>
                    <a:pt x="0" y="82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0" y="67"/>
                  </a:lnTo>
                  <a:lnTo>
                    <a:pt x="1" y="60"/>
                  </a:lnTo>
                  <a:lnTo>
                    <a:pt x="6" y="45"/>
                  </a:lnTo>
                  <a:lnTo>
                    <a:pt x="12" y="33"/>
                  </a:lnTo>
                  <a:lnTo>
                    <a:pt x="22" y="22"/>
                  </a:lnTo>
                  <a:lnTo>
                    <a:pt x="33" y="12"/>
                  </a:lnTo>
                  <a:lnTo>
                    <a:pt x="45" y="6"/>
                  </a:lnTo>
                  <a:lnTo>
                    <a:pt x="53" y="4"/>
                  </a:lnTo>
                  <a:lnTo>
                    <a:pt x="59" y="1"/>
                  </a:lnTo>
                  <a:lnTo>
                    <a:pt x="67" y="0"/>
                  </a:lnTo>
                  <a:lnTo>
                    <a:pt x="75" y="0"/>
                  </a:lnTo>
                  <a:lnTo>
                    <a:pt x="75" y="0"/>
                  </a:lnTo>
                  <a:lnTo>
                    <a:pt x="82" y="0"/>
                  </a:lnTo>
                  <a:lnTo>
                    <a:pt x="89" y="1"/>
                  </a:lnTo>
                  <a:lnTo>
                    <a:pt x="96" y="4"/>
                  </a:lnTo>
                  <a:lnTo>
                    <a:pt x="104" y="6"/>
                  </a:lnTo>
                  <a:lnTo>
                    <a:pt x="116" y="12"/>
                  </a:lnTo>
                  <a:lnTo>
                    <a:pt x="127" y="22"/>
                  </a:lnTo>
                  <a:lnTo>
                    <a:pt x="135" y="33"/>
                  </a:lnTo>
                  <a:lnTo>
                    <a:pt x="143" y="45"/>
                  </a:lnTo>
                  <a:lnTo>
                    <a:pt x="146" y="60"/>
                  </a:lnTo>
                  <a:lnTo>
                    <a:pt x="148" y="67"/>
                  </a:lnTo>
                  <a:lnTo>
                    <a:pt x="149" y="74"/>
                  </a:lnTo>
                  <a:lnTo>
                    <a:pt x="149" y="74"/>
                  </a:lnTo>
                  <a:lnTo>
                    <a:pt x="148" y="85"/>
                  </a:lnTo>
                  <a:lnTo>
                    <a:pt x="34" y="85"/>
                  </a:lnTo>
                  <a:close/>
                  <a:moveTo>
                    <a:pt x="36" y="57"/>
                  </a:moveTo>
                  <a:lnTo>
                    <a:pt x="114" y="57"/>
                  </a:lnTo>
                  <a:lnTo>
                    <a:pt x="114" y="57"/>
                  </a:lnTo>
                  <a:lnTo>
                    <a:pt x="111" y="51"/>
                  </a:lnTo>
                  <a:lnTo>
                    <a:pt x="107" y="46"/>
                  </a:lnTo>
                  <a:lnTo>
                    <a:pt x="104" y="42"/>
                  </a:lnTo>
                  <a:lnTo>
                    <a:pt x="99" y="38"/>
                  </a:lnTo>
                  <a:lnTo>
                    <a:pt x="94" y="34"/>
                  </a:lnTo>
                  <a:lnTo>
                    <a:pt x="88" y="32"/>
                  </a:lnTo>
                  <a:lnTo>
                    <a:pt x="81" y="31"/>
                  </a:lnTo>
                  <a:lnTo>
                    <a:pt x="75" y="29"/>
                  </a:lnTo>
                  <a:lnTo>
                    <a:pt x="75" y="29"/>
                  </a:lnTo>
                  <a:lnTo>
                    <a:pt x="67" y="31"/>
                  </a:lnTo>
                  <a:lnTo>
                    <a:pt x="61" y="32"/>
                  </a:lnTo>
                  <a:lnTo>
                    <a:pt x="55" y="34"/>
                  </a:lnTo>
                  <a:lnTo>
                    <a:pt x="50" y="38"/>
                  </a:lnTo>
                  <a:lnTo>
                    <a:pt x="45" y="42"/>
                  </a:lnTo>
                  <a:lnTo>
                    <a:pt x="40" y="46"/>
                  </a:lnTo>
                  <a:lnTo>
                    <a:pt x="38" y="51"/>
                  </a:lnTo>
                  <a:lnTo>
                    <a:pt x="36" y="57"/>
                  </a:lnTo>
                  <a:lnTo>
                    <a:pt x="36" y="5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06934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 title="AlexandriaReference"/>
          <p:cNvSpPr txBox="1"/>
          <p:nvPr userDrawn="1"/>
        </p:nvSpPr>
        <p:spPr>
          <a:xfrm>
            <a:off x="1117063" y="6443533"/>
            <a:ext cx="1440000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>
                <a:tab pos="3780000" algn="r"/>
              </a:tabLst>
              <a:defRPr/>
            </a:pPr>
            <a:r>
              <a:rPr kumimoji="0" lang="en-US" sz="800" b="0" i="1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&lt;generated automatically&gt;</a:t>
            </a:r>
            <a:endParaRPr kumimoji="0" lang="nl-BE" sz="800" b="0" i="1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Box 7" title="AlexandriaDistributionLimitations"/>
          <p:cNvSpPr txBox="1"/>
          <p:nvPr userDrawn="1"/>
        </p:nvSpPr>
        <p:spPr>
          <a:xfrm>
            <a:off x="10155691" y="6587241"/>
            <a:ext cx="166070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>
                <a:tab pos="3780000" algn="r"/>
              </a:tabLst>
              <a:defRPr/>
            </a:pPr>
            <a:r>
              <a:rPr kumimoji="0" lang="fr-FR" sz="800" b="0" i="1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ISC: Restricted</a:t>
            </a:r>
            <a:endParaRPr kumimoji="0" lang="fr-FR" sz="800" b="0" i="1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extBox 8" title="AlexandriaAlternativeReference"/>
          <p:cNvSpPr txBox="1"/>
          <p:nvPr userDrawn="1"/>
        </p:nvSpPr>
        <p:spPr>
          <a:xfrm>
            <a:off x="1117063" y="6587241"/>
            <a:ext cx="1440000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>
                <a:tab pos="3780000" algn="r"/>
              </a:tabLst>
              <a:defRPr/>
            </a:pPr>
            <a:r>
              <a:rPr kumimoji="0" lang="en-US" sz="800" b="0" i="1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altenative reference</a:t>
            </a:r>
            <a:endParaRPr kumimoji="0" lang="nl-BE" sz="800" b="0" i="1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6479665"/>
            <a:ext cx="2743200" cy="143176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  <p:cxnSp>
        <p:nvCxnSpPr>
          <p:cNvPr id="11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 userDrawn="1"/>
        </p:nvCxnSpPr>
        <p:spPr>
          <a:xfrm>
            <a:off x="11816398" y="6479665"/>
            <a:ext cx="0" cy="40284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 userDrawn="1"/>
        </p:nvCxnSpPr>
        <p:spPr>
          <a:xfrm>
            <a:off x="1117063" y="6479665"/>
            <a:ext cx="0" cy="40284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36209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EDE2AA-5EC7-4E82-852A-FE7B05022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198" y="224862"/>
            <a:ext cx="11635200" cy="43860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3600"/>
            </a:lvl1pPr>
          </a:lstStyle>
          <a:p>
            <a:endParaRPr lang="en-BE" dirty="0"/>
          </a:p>
        </p:txBody>
      </p:sp>
      <p:sp>
        <p:nvSpPr>
          <p:cNvPr id="81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181198" y="834919"/>
            <a:ext cx="11635200" cy="5018382"/>
          </a:xfrm>
        </p:spPr>
        <p:txBody>
          <a:bodyPr/>
          <a:lstStyle>
            <a:lvl3pPr marL="990600" indent="-266700">
              <a:buFont typeface="Courier New" panose="02070309020205020404" pitchFamily="49" charset="0"/>
              <a:buChar char="o"/>
              <a:defRPr/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6479665"/>
            <a:ext cx="2743200" cy="2307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  <p:cxnSp>
        <p:nvCxnSpPr>
          <p:cNvPr id="7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 userDrawn="1"/>
        </p:nvCxnSpPr>
        <p:spPr>
          <a:xfrm>
            <a:off x="11816398" y="6479665"/>
            <a:ext cx="0" cy="40284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487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1">
            <a:extLst>
              <a:ext uri="{FF2B5EF4-FFF2-40B4-BE49-F238E27FC236}">
                <a16:creationId xmlns:a16="http://schemas.microsoft.com/office/drawing/2014/main" id="{F8EDE2AA-5EC7-4E82-852A-FE7B05022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198" y="174032"/>
            <a:ext cx="11635200" cy="52507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3600"/>
            </a:lvl1pPr>
          </a:lstStyle>
          <a:p>
            <a:endParaRPr lang="en-BE" dirty="0"/>
          </a:p>
        </p:txBody>
      </p:sp>
      <p:sp>
        <p:nvSpPr>
          <p:cNvPr id="8" name="Tijdelijke aanduiding voor tekst 8">
            <a:extLst>
              <a:ext uri="{FF2B5EF4-FFF2-40B4-BE49-F238E27FC236}">
                <a16:creationId xmlns:a16="http://schemas.microsoft.com/office/drawing/2014/main" id="{013F778B-D9C1-4802-970E-A23E39CC2A9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1198" y="838842"/>
            <a:ext cx="11635200" cy="72510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2800">
                <a:solidFill>
                  <a:schemeClr val="accent1"/>
                </a:solidFill>
                <a:latin typeface="Georgia" panose="02040502050405020303" pitchFamily="18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nl-NL" dirty="0"/>
          </a:p>
        </p:txBody>
      </p:sp>
      <p:sp>
        <p:nvSpPr>
          <p:cNvPr id="85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181198" y="1703679"/>
            <a:ext cx="11635200" cy="4478169"/>
          </a:xfrm>
        </p:spPr>
        <p:txBody>
          <a:bodyPr/>
          <a:lstStyle>
            <a:lvl1pPr>
              <a:defRPr/>
            </a:lvl1pPr>
            <a:lvl3pPr marL="990600" indent="-266700">
              <a:buFont typeface="Courier New" panose="02070309020205020404" pitchFamily="49" charset="0"/>
              <a:buChar char="o"/>
              <a:defRPr/>
            </a:lvl3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6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6479665"/>
            <a:ext cx="2743200" cy="2307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  <p:cxnSp>
        <p:nvCxnSpPr>
          <p:cNvPr id="87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 userDrawn="1"/>
        </p:nvCxnSpPr>
        <p:spPr>
          <a:xfrm>
            <a:off x="11816398" y="6479665"/>
            <a:ext cx="0" cy="40284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739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182868" y="803645"/>
            <a:ext cx="11633530" cy="5563443"/>
          </a:xfrm>
        </p:spPr>
        <p:txBody>
          <a:bodyPr/>
          <a:lstStyle>
            <a:lvl1pPr>
              <a:defRPr baseline="0"/>
            </a:lvl1pPr>
            <a:lvl2pPr>
              <a:defRPr/>
            </a:lvl2pPr>
            <a:lvl3pPr marL="1066800" indent="-342900">
              <a:buFont typeface="Courier New" panose="02070309020205020404" pitchFamily="49" charset="0"/>
              <a:buChar char="o"/>
              <a:defRPr/>
            </a:lvl3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2"/>
            <a:endParaRPr lang="en-US" dirty="0"/>
          </a:p>
        </p:txBody>
      </p:sp>
      <p:sp>
        <p:nvSpPr>
          <p:cNvPr id="80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6479665"/>
            <a:ext cx="2743200" cy="2307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  <p:cxnSp>
        <p:nvCxnSpPr>
          <p:cNvPr id="82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 userDrawn="1"/>
        </p:nvCxnSpPr>
        <p:spPr>
          <a:xfrm>
            <a:off x="11816398" y="6479665"/>
            <a:ext cx="0" cy="40284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182868" y="119568"/>
            <a:ext cx="11633530" cy="571500"/>
          </a:xfrm>
        </p:spPr>
        <p:txBody>
          <a:bodyPr>
            <a:normAutofit/>
          </a:bodyPr>
          <a:lstStyle>
            <a:lvl1pPr marL="88900" indent="0">
              <a:buNone/>
              <a:defRPr lang="en-US" sz="3600" b="1" kern="1200" baseline="0" dirty="0" smtClean="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Click and add content title</a:t>
            </a:r>
          </a:p>
        </p:txBody>
      </p:sp>
    </p:spTree>
    <p:extLst>
      <p:ext uri="{BB962C8B-B14F-4D97-AF65-F5344CB8AC3E}">
        <p14:creationId xmlns:p14="http://schemas.microsoft.com/office/powerpoint/2010/main" val="1803380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EDE2AA-5EC7-4E82-852A-FE7B05022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198" y="190500"/>
            <a:ext cx="11635200" cy="71120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3600"/>
            </a:lvl1pPr>
          </a:lstStyle>
          <a:p>
            <a:endParaRPr lang="en-BE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C77A671E-B4FD-4971-A22F-87DB01A11F1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944360" y="1029254"/>
            <a:ext cx="4872038" cy="698501"/>
          </a:xfrm>
          <a:prstGeom prst="rect">
            <a:avLst/>
          </a:prstGeom>
        </p:spPr>
        <p:txBody>
          <a:bodyPr lIns="0" tIns="0" rIns="0" bIns="91440">
            <a:normAutofit/>
          </a:bodyPr>
          <a:lstStyle>
            <a:lvl1pPr marL="0" indent="0">
              <a:buFontTx/>
              <a:buNone/>
              <a:defRPr sz="2800" b="0">
                <a:solidFill>
                  <a:schemeClr val="accent1"/>
                </a:solidFill>
                <a:latin typeface="Georgia" panose="02040502050405020303" pitchFamily="18" charset="0"/>
                <a:cs typeface="Segoe UI Semibold" panose="020B0702040204020203" pitchFamily="34" charset="0"/>
              </a:defRPr>
            </a:lvl1pPr>
          </a:lstStyle>
          <a:p>
            <a:pPr lvl="0"/>
            <a:endParaRPr lang="nl-NL" dirty="0"/>
          </a:p>
        </p:txBody>
      </p:sp>
      <p:sp>
        <p:nvSpPr>
          <p:cNvPr id="8" name="Tijdelijke aanduiding voor grafiek 7">
            <a:extLst>
              <a:ext uri="{FF2B5EF4-FFF2-40B4-BE49-F238E27FC236}">
                <a16:creationId xmlns:a16="http://schemas.microsoft.com/office/drawing/2014/main" id="{785BDB02-0669-46C1-BC18-4B6915F659E2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181198" y="1086761"/>
            <a:ext cx="4872037" cy="498698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FontTx/>
              <a:buNone/>
              <a:defRPr sz="1800" b="0"/>
            </a:lvl1pPr>
          </a:lstStyle>
          <a:p>
            <a:endParaRPr lang="en-BE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20"/>
          </p:nvPr>
        </p:nvSpPr>
        <p:spPr>
          <a:xfrm>
            <a:off x="6944360" y="1855308"/>
            <a:ext cx="4872037" cy="4218434"/>
          </a:xfrm>
        </p:spPr>
        <p:txBody>
          <a:bodyPr/>
          <a:lstStyle>
            <a:lvl3pPr marL="990600" indent="-266700">
              <a:buFont typeface="Courier New" panose="02070309020205020404" pitchFamily="49" charset="0"/>
              <a:buChar char="o"/>
              <a:defRPr/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6479665"/>
            <a:ext cx="2743200" cy="2307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  <p:cxnSp>
        <p:nvCxnSpPr>
          <p:cNvPr id="13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 userDrawn="1"/>
        </p:nvCxnSpPr>
        <p:spPr>
          <a:xfrm>
            <a:off x="11816398" y="6479665"/>
            <a:ext cx="0" cy="40284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0906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4128">
          <p15:clr>
            <a:srgbClr val="FBAE40"/>
          </p15:clr>
        </p15:guide>
        <p15:guide id="3" pos="3552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ing slide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afbeelding 3">
            <a:extLst>
              <a:ext uri="{FF2B5EF4-FFF2-40B4-BE49-F238E27FC236}">
                <a16:creationId xmlns:a16="http://schemas.microsoft.com/office/drawing/2014/main" id="{E2D5FF81-71AA-4A77-BAFA-7D04F841B05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10137" y="1154126"/>
            <a:ext cx="1470223" cy="147161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300"/>
              </a:spcBef>
              <a:buFontTx/>
              <a:buNone/>
              <a:defRPr sz="1100"/>
            </a:lvl1pPr>
          </a:lstStyle>
          <a:p>
            <a:r>
              <a:rPr lang="en-US"/>
              <a:t>add icon</a:t>
            </a:r>
          </a:p>
        </p:txBody>
      </p:sp>
      <p:sp>
        <p:nvSpPr>
          <p:cNvPr id="8" name="Tijdelijke aanduiding voor afbeelding 3">
            <a:extLst>
              <a:ext uri="{FF2B5EF4-FFF2-40B4-BE49-F238E27FC236}">
                <a16:creationId xmlns:a16="http://schemas.microsoft.com/office/drawing/2014/main" id="{09AA0D7A-FE33-4F8C-9C9B-2DF71EA202B7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978940" y="1143061"/>
            <a:ext cx="1517650" cy="147161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300"/>
              </a:spcBef>
              <a:buFontTx/>
              <a:buNone/>
              <a:defRPr sz="1100"/>
            </a:lvl1pPr>
          </a:lstStyle>
          <a:p>
            <a:r>
              <a:rPr lang="en-US"/>
              <a:t>add icon</a:t>
            </a:r>
            <a:endParaRPr lang="en-BE" dirty="0"/>
          </a:p>
        </p:txBody>
      </p:sp>
      <p:sp>
        <p:nvSpPr>
          <p:cNvPr id="10" name="Tijdelijke aanduiding voor tekst 9">
            <a:extLst>
              <a:ext uri="{FF2B5EF4-FFF2-40B4-BE49-F238E27FC236}">
                <a16:creationId xmlns:a16="http://schemas.microsoft.com/office/drawing/2014/main" id="{2F64FA00-F52F-4F8C-9ED0-8C00855A7D4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754192" y="1153090"/>
            <a:ext cx="3333623" cy="1471612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l">
              <a:buFontTx/>
              <a:buNone/>
              <a:defRPr sz="2800">
                <a:solidFill>
                  <a:schemeClr val="accent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457200" indent="0">
              <a:buFontTx/>
              <a:buNone/>
              <a:defRPr>
                <a:latin typeface="+mj-lt"/>
              </a:defRPr>
            </a:lvl2pPr>
            <a:lvl3pPr marL="914400" indent="0">
              <a:buFontTx/>
              <a:buNone/>
              <a:defRPr>
                <a:latin typeface="+mj-lt"/>
              </a:defRPr>
            </a:lvl3pPr>
            <a:lvl4pPr marL="1371600" indent="0">
              <a:buFontTx/>
              <a:buNone/>
              <a:defRPr>
                <a:latin typeface="+mj-lt"/>
              </a:defRPr>
            </a:lvl4pPr>
            <a:lvl5pPr marL="1828800" indent="0">
              <a:buFontTx/>
              <a:buNone/>
              <a:defRPr>
                <a:latin typeface="+mj-lt"/>
              </a:defRPr>
            </a:lvl5pPr>
          </a:lstStyle>
          <a:p>
            <a:pPr lvl="0"/>
            <a:endParaRPr lang="nl-NL" dirty="0"/>
          </a:p>
        </p:txBody>
      </p:sp>
      <p:sp>
        <p:nvSpPr>
          <p:cNvPr id="12" name="Tijdelijke aanduiding voor tekst 9">
            <a:extLst>
              <a:ext uri="{FF2B5EF4-FFF2-40B4-BE49-F238E27FC236}">
                <a16:creationId xmlns:a16="http://schemas.microsoft.com/office/drawing/2014/main" id="{21D06019-3674-4CC0-8571-2CD83FD684E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581003" y="1140100"/>
            <a:ext cx="3269974" cy="1471612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l">
              <a:buFontTx/>
              <a:buNone/>
              <a:defRPr sz="2800">
                <a:solidFill>
                  <a:schemeClr val="accent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457200" indent="0">
              <a:buFontTx/>
              <a:buNone/>
              <a:defRPr>
                <a:latin typeface="+mj-lt"/>
              </a:defRPr>
            </a:lvl2pPr>
            <a:lvl3pPr marL="914400" indent="0">
              <a:buFontTx/>
              <a:buNone/>
              <a:defRPr>
                <a:latin typeface="+mj-lt"/>
              </a:defRPr>
            </a:lvl3pPr>
            <a:lvl4pPr marL="1371600" indent="0">
              <a:buFontTx/>
              <a:buNone/>
              <a:defRPr>
                <a:latin typeface="+mj-lt"/>
              </a:defRPr>
            </a:lvl4pPr>
            <a:lvl5pPr marL="1828800" indent="0">
              <a:buFontTx/>
              <a:buNone/>
              <a:defRPr>
                <a:latin typeface="+mj-lt"/>
              </a:defRPr>
            </a:lvl5pPr>
          </a:lstStyle>
          <a:p>
            <a:pPr lvl="0"/>
            <a:endParaRPr lang="nl-NL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15777" y="122470"/>
            <a:ext cx="11635200" cy="88447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9"/>
          </p:nvPr>
        </p:nvSpPr>
        <p:spPr>
          <a:xfrm>
            <a:off x="215778" y="2771882"/>
            <a:ext cx="4872037" cy="3286018"/>
          </a:xfrm>
        </p:spPr>
        <p:txBody>
          <a:bodyPr/>
          <a:lstStyle>
            <a:lvl3pPr marL="990600" indent="-266700">
              <a:buFont typeface="Courier New" panose="02070309020205020404" pitchFamily="49" charset="0"/>
              <a:buChar char="o"/>
              <a:defRPr/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20"/>
          </p:nvPr>
        </p:nvSpPr>
        <p:spPr>
          <a:xfrm>
            <a:off x="6978940" y="2771882"/>
            <a:ext cx="4872037" cy="3286018"/>
          </a:xfrm>
        </p:spPr>
        <p:txBody>
          <a:bodyPr/>
          <a:lstStyle>
            <a:lvl3pPr marL="990600" indent="-266700">
              <a:buFont typeface="Courier New" panose="02070309020205020404" pitchFamily="49" charset="0"/>
              <a:buChar char="o"/>
              <a:defRPr/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10326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3552">
          <p15:clr>
            <a:srgbClr val="FBAE40"/>
          </p15:clr>
        </p15:guide>
        <p15:guide id="3" pos="4128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EDE2AA-5EC7-4E82-852A-FE7B05022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332" y="241300"/>
            <a:ext cx="5329237" cy="55880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3600"/>
            </a:lvl1pPr>
          </a:lstStyle>
          <a:p>
            <a:endParaRPr lang="en-BE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C77A671E-B4FD-4971-A22F-87DB01A11F1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92332" y="916805"/>
            <a:ext cx="5329237" cy="922958"/>
          </a:xfrm>
          <a:prstGeom prst="rect">
            <a:avLst/>
          </a:prstGeom>
        </p:spPr>
        <p:txBody>
          <a:bodyPr lIns="0" tIns="0" rIns="0" bIns="91440">
            <a:normAutofit/>
          </a:bodyPr>
          <a:lstStyle>
            <a:lvl1pPr marL="0" indent="0">
              <a:buFontTx/>
              <a:buNone/>
              <a:defRPr sz="2800" b="0">
                <a:solidFill>
                  <a:schemeClr val="accent1"/>
                </a:solidFill>
                <a:latin typeface="Georgia" panose="02040502050405020303" pitchFamily="18" charset="0"/>
                <a:cs typeface="Segoe UI Semibold" panose="020B0702040204020203" pitchFamily="34" charset="0"/>
              </a:defRPr>
            </a:lvl1pPr>
          </a:lstStyle>
          <a:p>
            <a:pPr lvl="0"/>
            <a:endParaRPr lang="nl-NL" dirty="0"/>
          </a:p>
        </p:txBody>
      </p:sp>
      <p:sp>
        <p:nvSpPr>
          <p:cNvPr id="8" name="Tijdelijke aanduiding voor grafiek 7">
            <a:extLst>
              <a:ext uri="{FF2B5EF4-FFF2-40B4-BE49-F238E27FC236}">
                <a16:creationId xmlns:a16="http://schemas.microsoft.com/office/drawing/2014/main" id="{785BDB02-0669-46C1-BC18-4B6915F659E2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6084277" y="916805"/>
            <a:ext cx="4872038" cy="52578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FontTx/>
              <a:buNone/>
              <a:defRPr sz="1800" b="0"/>
            </a:lvl1pPr>
          </a:lstStyle>
          <a:p>
            <a:endParaRPr lang="en-BE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192332" y="1956467"/>
            <a:ext cx="5329237" cy="4218137"/>
          </a:xfrm>
        </p:spPr>
        <p:txBody>
          <a:bodyPr/>
          <a:lstStyle>
            <a:lvl3pPr marL="990600" indent="-266700">
              <a:buFont typeface="Courier New" panose="02070309020205020404" pitchFamily="49" charset="0"/>
              <a:buChar char="o"/>
              <a:defRPr/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6479665"/>
            <a:ext cx="2743200" cy="2307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  <p:cxnSp>
        <p:nvCxnSpPr>
          <p:cNvPr id="12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 userDrawn="1"/>
        </p:nvCxnSpPr>
        <p:spPr>
          <a:xfrm>
            <a:off x="11816398" y="6479665"/>
            <a:ext cx="0" cy="40284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9623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4128">
          <p15:clr>
            <a:srgbClr val="FBAE40"/>
          </p15:clr>
        </p15:guide>
        <p15:guide id="3" pos="3552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Pictur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EDE2AA-5EC7-4E82-852A-FE7B05022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055" y="196204"/>
            <a:ext cx="5983288" cy="8382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3600"/>
            </a:lvl1pPr>
          </a:lstStyle>
          <a:p>
            <a:endParaRPr lang="en-BE" dirty="0"/>
          </a:p>
        </p:txBody>
      </p:sp>
      <p:sp>
        <p:nvSpPr>
          <p:cNvPr id="8" name="Tijdelijke aanduiding voor afbeelding 7">
            <a:extLst>
              <a:ext uri="{FF2B5EF4-FFF2-40B4-BE49-F238E27FC236}">
                <a16:creationId xmlns:a16="http://schemas.microsoft.com/office/drawing/2014/main" id="{DA1F5B52-3085-476E-BB6D-6FEB75BDE4A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000875" y="0"/>
            <a:ext cx="5191125" cy="685800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FontTx/>
              <a:buNone/>
              <a:defRPr/>
            </a:lvl1pPr>
          </a:lstStyle>
          <a:p>
            <a:endParaRPr lang="en-BE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3EC44366-3659-4A5F-8C4F-FE4BEEF7735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77068" y="1141138"/>
            <a:ext cx="6010275" cy="84731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2800">
                <a:solidFill>
                  <a:schemeClr val="accent1"/>
                </a:solidFill>
                <a:latin typeface="Georgia" panose="02040502050405020303" pitchFamily="18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nl-NL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177068" y="2103656"/>
            <a:ext cx="6010275" cy="4428711"/>
          </a:xfrm>
        </p:spPr>
        <p:txBody>
          <a:bodyPr/>
          <a:lstStyle>
            <a:lvl1pPr marL="355600" indent="-355600">
              <a:defRPr/>
            </a:lvl1pPr>
            <a:lvl2pPr marL="622300" indent="-266700">
              <a:defRPr/>
            </a:lvl2pPr>
            <a:lvl3pPr marL="990600" indent="-266700">
              <a:buFont typeface="Courier New" panose="02070309020205020404" pitchFamily="49" charset="0"/>
              <a:buChar char="o"/>
              <a:defRPr/>
            </a:lvl3pPr>
            <a:lvl4pPr marL="1524000" indent="-266700">
              <a:defRPr/>
            </a:lvl4pPr>
            <a:lvl5pPr marL="1968500" indent="-355600"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46339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&amp; Tex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jdelijke aanduiding voor afbeelding 3">
            <a:extLst>
              <a:ext uri="{FF2B5EF4-FFF2-40B4-BE49-F238E27FC236}">
                <a16:creationId xmlns:a16="http://schemas.microsoft.com/office/drawing/2014/main" id="{E2D5FF81-71AA-4A77-BAFA-7D04F841B05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067299" y="1905000"/>
            <a:ext cx="2160000" cy="1346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300"/>
              </a:spcBef>
              <a:buFontTx/>
              <a:buNone/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US"/>
              <a:t>add icon</a:t>
            </a:r>
          </a:p>
        </p:txBody>
      </p:sp>
      <p:sp>
        <p:nvSpPr>
          <p:cNvPr id="16" name="Tijdelijke aanduiding voor tekst 9">
            <a:extLst>
              <a:ext uri="{FF2B5EF4-FFF2-40B4-BE49-F238E27FC236}">
                <a16:creationId xmlns:a16="http://schemas.microsoft.com/office/drawing/2014/main" id="{2F64FA00-F52F-4F8C-9ED0-8C00855A7D4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66763" y="3647804"/>
            <a:ext cx="10661665" cy="2168795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ctr">
              <a:buFontTx/>
              <a:buNone/>
              <a:defRPr sz="3600">
                <a:solidFill>
                  <a:schemeClr val="accent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457200" indent="0">
              <a:buFontTx/>
              <a:buNone/>
              <a:defRPr>
                <a:latin typeface="+mj-lt"/>
              </a:defRPr>
            </a:lvl2pPr>
            <a:lvl3pPr marL="914400" indent="0">
              <a:buFontTx/>
              <a:buNone/>
              <a:defRPr>
                <a:latin typeface="+mj-lt"/>
              </a:defRPr>
            </a:lvl3pPr>
            <a:lvl4pPr marL="1371600" indent="0">
              <a:buFontTx/>
              <a:buNone/>
              <a:defRPr>
                <a:latin typeface="+mj-lt"/>
              </a:defRPr>
            </a:lvl4pPr>
            <a:lvl5pPr marL="1828800" indent="0">
              <a:buFontTx/>
              <a:buNone/>
              <a:defRPr>
                <a:latin typeface="+mj-lt"/>
              </a:defRPr>
            </a:lvl5pPr>
          </a:lstStyle>
          <a:p>
            <a:pPr lvl="0"/>
            <a:endParaRPr lang="nl-NL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6479665"/>
            <a:ext cx="2743200" cy="2307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  <p:cxnSp>
        <p:nvCxnSpPr>
          <p:cNvPr id="7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 userDrawn="1"/>
        </p:nvCxnSpPr>
        <p:spPr>
          <a:xfrm>
            <a:off x="11816398" y="6479665"/>
            <a:ext cx="0" cy="40284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967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w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0809" y="239149"/>
            <a:ext cx="10515600" cy="88447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809" y="137277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1" name="Afbeelding 13">
            <a:extLst>
              <a:ext uri="{FF2B5EF4-FFF2-40B4-BE49-F238E27FC236}">
                <a16:creationId xmlns:a16="http://schemas.microsoft.com/office/drawing/2014/main" id="{522606A1-5983-4956-9002-1FC101450FAF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321" y="6469091"/>
            <a:ext cx="733149" cy="167146"/>
          </a:xfrm>
          <a:prstGeom prst="rect">
            <a:avLst/>
          </a:prstGeom>
        </p:spPr>
      </p:pic>
      <p:sp>
        <p:nvSpPr>
          <p:cNvPr id="12" name="TextBox 11" title="AlexandriaReference"/>
          <p:cNvSpPr txBox="1"/>
          <p:nvPr userDrawn="1"/>
        </p:nvSpPr>
        <p:spPr>
          <a:xfrm>
            <a:off x="1117063" y="6443533"/>
            <a:ext cx="1440000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>
                <a:tab pos="3780000" algn="r"/>
              </a:tabLst>
              <a:defRPr/>
            </a:pPr>
            <a:r>
              <a:rPr kumimoji="0" lang="en-US" sz="800" b="0" i="1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SCK CEN/94772422</a:t>
            </a:r>
            <a:endParaRPr kumimoji="0" lang="nl-BE" sz="800" b="0" i="1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TextBox 12" title="AlexandriaDistributionLimitations"/>
          <p:cNvSpPr txBox="1"/>
          <p:nvPr userDrawn="1"/>
        </p:nvSpPr>
        <p:spPr>
          <a:xfrm>
            <a:off x="10155691" y="6587241"/>
            <a:ext cx="166070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>
                <a:tab pos="3780000" algn="r"/>
              </a:tabLst>
              <a:defRPr/>
            </a:pPr>
            <a:r>
              <a:rPr kumimoji="0" lang="fr-FR" sz="800" b="0" i="1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ISC: Restricted</a:t>
            </a:r>
            <a:endParaRPr kumimoji="0" lang="fr-FR" sz="800" b="0" i="1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TextBox 13" title="AlexandriaAlternativeReference"/>
          <p:cNvSpPr txBox="1"/>
          <p:nvPr userDrawn="1"/>
        </p:nvSpPr>
        <p:spPr>
          <a:xfrm>
            <a:off x="1117063" y="6587241"/>
            <a:ext cx="1440000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>
                <a:tab pos="3780000" algn="r"/>
              </a:tabLst>
              <a:defRPr/>
            </a:pPr>
            <a:r>
              <a:rPr kumimoji="0" lang="en-US" sz="800" b="0" i="1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 </a:t>
            </a:r>
            <a:endParaRPr kumimoji="0" lang="nl-BE" sz="800" b="0" i="1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6479665"/>
            <a:ext cx="2743200" cy="143176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  <p:cxnSp>
        <p:nvCxnSpPr>
          <p:cNvPr id="16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 userDrawn="1"/>
        </p:nvCxnSpPr>
        <p:spPr>
          <a:xfrm>
            <a:off x="11816398" y="6479665"/>
            <a:ext cx="0" cy="40284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 userDrawn="1"/>
        </p:nvCxnSpPr>
        <p:spPr>
          <a:xfrm>
            <a:off x="1117063" y="6479665"/>
            <a:ext cx="0" cy="40284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22647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694" r:id="rId2"/>
    <p:sldLayoutId id="2147483701" r:id="rId3"/>
    <p:sldLayoutId id="2147483669" r:id="rId4"/>
    <p:sldLayoutId id="2147483670" r:id="rId5"/>
    <p:sldLayoutId id="2147483668" r:id="rId6"/>
    <p:sldLayoutId id="2147483671" r:id="rId7"/>
    <p:sldLayoutId id="2147483667" r:id="rId8"/>
    <p:sldLayoutId id="2147483685" r:id="rId9"/>
    <p:sldLayoutId id="2147483697" r:id="rId10"/>
    <p:sldLayoutId id="2147483702" r:id="rId11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355600" indent="-2667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2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22300" indent="-2667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anose="05000000000000000000" pitchFamily="2" charset="2"/>
        <a:buChar char="§"/>
        <a:defRPr sz="2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990600" indent="-266700" algn="l" defTabSz="914400" rtl="0" eaLnBrk="1" latinLnBrk="0" hangingPunct="1">
        <a:lnSpc>
          <a:spcPct val="100000"/>
        </a:lnSpc>
        <a:spcBef>
          <a:spcPts val="500"/>
        </a:spcBef>
        <a:buClr>
          <a:schemeClr val="accent4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276350" indent="-285750" algn="l" defTabSz="914400" rtl="0" eaLnBrk="1" latinLnBrk="0" hangingPunct="1">
        <a:lnSpc>
          <a:spcPct val="100000"/>
        </a:lnSpc>
        <a:spcBef>
          <a:spcPts val="500"/>
        </a:spcBef>
        <a:buClr>
          <a:schemeClr val="accent3"/>
        </a:buClr>
        <a:buFont typeface="Wingdings" panose="05000000000000000000" pitchFamily="2" charset="2"/>
        <a:buChar char="§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612900" indent="-266700" algn="l" defTabSz="914400" rtl="0" eaLnBrk="1" latinLnBrk="0" hangingPunct="1">
        <a:lnSpc>
          <a:spcPct val="100000"/>
        </a:lnSpc>
        <a:spcBef>
          <a:spcPts val="500"/>
        </a:spcBef>
        <a:buClr>
          <a:schemeClr val="bg1">
            <a:lumMod val="50000"/>
          </a:schemeClr>
        </a:buClr>
        <a:buFont typeface="Arial" panose="020B0604020202020204" pitchFamily="34" charset="0"/>
        <a:buChar char="•"/>
        <a:defRPr lang="en-US" sz="1800" kern="120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>
          <p15:clr>
            <a:srgbClr val="F26B43"/>
          </p15:clr>
        </p15:guide>
        <p15:guide id="2" orient="horz" pos="2160">
          <p15:clr>
            <a:srgbClr val="F26B43"/>
          </p15:clr>
        </p15:guide>
        <p15:guide id="3" pos="483">
          <p15:clr>
            <a:srgbClr val="F26B43"/>
          </p15:clr>
        </p15:guide>
        <p15:guide id="4" pos="7197">
          <p15:clr>
            <a:srgbClr val="F26B43"/>
          </p15:clr>
        </p15:guide>
        <p15:guide id="5" orient="horz" pos="504">
          <p15:clr>
            <a:srgbClr val="F26B43"/>
          </p15:clr>
        </p15:guide>
        <p15:guide id="6" orient="horz" pos="3816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ALEXANDRIA INTEGRATION</a:t>
            </a:r>
            <a:br>
              <a:rPr lang="en-US" dirty="0"/>
            </a:br>
            <a:r>
              <a:rPr lang="en-US" dirty="0"/>
              <a:t>Do not delete this master!</a:t>
            </a:r>
            <a:endParaRPr lang="nl-BE" dirty="0"/>
          </a:p>
        </p:txBody>
      </p:sp>
      <p:sp>
        <p:nvSpPr>
          <p:cNvPr id="8" name="TextBox 7" title="AlexandriaReference"/>
          <p:cNvSpPr txBox="1"/>
          <p:nvPr userDrawn="1"/>
        </p:nvSpPr>
        <p:spPr>
          <a:xfrm>
            <a:off x="765544" y="1658678"/>
            <a:ext cx="195360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>
                <a:tab pos="3780000" algn="r"/>
              </a:tabLst>
              <a:defRPr/>
            </a:pPr>
            <a:r>
              <a:rPr kumimoji="0" lang="nl-BE" sz="900" b="0" i="1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[Common </a:t>
            </a:r>
            <a:r>
              <a:rPr kumimoji="0" lang="nl-BE" sz="900" b="0" i="1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Attributes_Short</a:t>
            </a:r>
            <a:r>
              <a:rPr kumimoji="0" lang="nl-BE" sz="900" b="0" i="1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 Reference]</a:t>
            </a:r>
          </a:p>
        </p:txBody>
      </p:sp>
      <p:sp>
        <p:nvSpPr>
          <p:cNvPr id="4" name="TextBox 3" title="AlexandriaSecurltyClearance"/>
          <p:cNvSpPr txBox="1"/>
          <p:nvPr userDrawn="1"/>
        </p:nvSpPr>
        <p:spPr>
          <a:xfrm>
            <a:off x="2719144" y="2575110"/>
            <a:ext cx="1953600" cy="2308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>
                <a:tab pos="3780000" algn="r"/>
              </a:tabLst>
              <a:defRPr/>
            </a:pPr>
            <a:r>
              <a:rPr kumimoji="0" lang="nl-BE" sz="900" b="0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[Security Clearance]</a:t>
            </a:r>
          </a:p>
        </p:txBody>
      </p:sp>
      <p:sp>
        <p:nvSpPr>
          <p:cNvPr id="5" name="TextBox 4" title="AlexandriaDistributionLimitations"/>
          <p:cNvSpPr txBox="1"/>
          <p:nvPr userDrawn="1"/>
        </p:nvSpPr>
        <p:spPr>
          <a:xfrm>
            <a:off x="4672744" y="1658678"/>
            <a:ext cx="1953600" cy="5078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>
                <a:tab pos="3780000" algn="r"/>
              </a:tabLst>
              <a:defRPr/>
            </a:pPr>
            <a:r>
              <a:rPr kumimoji="0" lang="nl-BE" sz="900" b="0" i="1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ISC: [Common </a:t>
            </a:r>
            <a:r>
              <a:rPr kumimoji="0" lang="nl-BE" sz="900" b="0" i="1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Attributes_Information</a:t>
            </a:r>
            <a:r>
              <a:rPr kumimoji="0" lang="nl-BE" sz="900" b="0" i="1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 Security </a:t>
            </a:r>
            <a:r>
              <a:rPr kumimoji="0" lang="nl-BE" sz="900" b="0" i="1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Classification</a:t>
            </a:r>
            <a:r>
              <a:rPr kumimoji="0" lang="nl-BE" sz="900" b="0" i="1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]</a:t>
            </a:r>
          </a:p>
        </p:txBody>
      </p:sp>
      <p:sp>
        <p:nvSpPr>
          <p:cNvPr id="6" name="TextBox 5" title="AlexandriaEventAttributes"/>
          <p:cNvSpPr txBox="1"/>
          <p:nvPr userDrawn="1"/>
        </p:nvSpPr>
        <p:spPr>
          <a:xfrm>
            <a:off x="2464199" y="3013157"/>
            <a:ext cx="6190219" cy="2308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>
                <a:tab pos="3780000" algn="r"/>
              </a:tabLst>
              <a:defRPr/>
            </a:pPr>
            <a:r>
              <a:rPr kumimoji="0" lang="nl-BE" sz="900" b="0" i="1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[Event </a:t>
            </a:r>
            <a:r>
              <a:rPr kumimoji="0" lang="nl-BE" sz="900" b="0" i="1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Attributes_Event_Event</a:t>
            </a:r>
            <a:r>
              <a:rPr kumimoji="0" lang="nl-BE" sz="900" b="0" i="1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 Name]</a:t>
            </a:r>
          </a:p>
        </p:txBody>
      </p:sp>
      <p:sp>
        <p:nvSpPr>
          <p:cNvPr id="9" name="TextBox 8" title="AlexandriaAlternativeReference"/>
          <p:cNvSpPr txBox="1"/>
          <p:nvPr userDrawn="1"/>
        </p:nvSpPr>
        <p:spPr>
          <a:xfrm>
            <a:off x="2464199" y="1661549"/>
            <a:ext cx="195360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>
                <a:tab pos="3780000" algn="r"/>
              </a:tabLst>
              <a:defRPr/>
            </a:pPr>
            <a:r>
              <a:rPr kumimoji="0" lang="nl-BE" sz="900" b="0" i="1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[Common </a:t>
            </a:r>
            <a:r>
              <a:rPr kumimoji="0" lang="nl-BE" sz="900" b="0" i="1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Attributes_Alternative</a:t>
            </a:r>
            <a:r>
              <a:rPr kumimoji="0" lang="nl-BE" sz="900" b="0" i="1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 Reference]</a:t>
            </a:r>
          </a:p>
        </p:txBody>
      </p:sp>
      <p:pic>
        <p:nvPicPr>
          <p:cNvPr id="10" name="Afbeelding 13">
            <a:extLst>
              <a:ext uri="{FF2B5EF4-FFF2-40B4-BE49-F238E27FC236}">
                <a16:creationId xmlns:a16="http://schemas.microsoft.com/office/drawing/2014/main" id="{522606A1-5983-4956-9002-1FC101450FA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321" y="6469091"/>
            <a:ext cx="733149" cy="167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537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rgbClr val="FF0000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ecm.sckcen.be/OTCS/llisapi.dll?func=ll&amp;objaction=overview&amp;objid=82072008" TargetMode="Externa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13" Type="http://schemas.openxmlformats.org/officeDocument/2006/relationships/image" Target="../media/image23.jpeg"/><Relationship Id="rId3" Type="http://schemas.openxmlformats.org/officeDocument/2006/relationships/image" Target="../media/image13.jpeg"/><Relationship Id="rId7" Type="http://schemas.openxmlformats.org/officeDocument/2006/relationships/image" Target="../media/image17.jpeg"/><Relationship Id="rId12" Type="http://schemas.openxmlformats.org/officeDocument/2006/relationships/image" Target="../media/image22.jpeg"/><Relationship Id="rId2" Type="http://schemas.openxmlformats.org/officeDocument/2006/relationships/hyperlink" Target="https://ecm.sckcen.be/OTCS/llisapi.dll?func=ll&amp;objaction=overview&amp;objid=82072008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11" Type="http://schemas.openxmlformats.org/officeDocument/2006/relationships/image" Target="../media/image21.jpeg"/><Relationship Id="rId5" Type="http://schemas.openxmlformats.org/officeDocument/2006/relationships/image" Target="../media/image15.jpeg"/><Relationship Id="rId10" Type="http://schemas.openxmlformats.org/officeDocument/2006/relationships/image" Target="../media/image20.jpeg"/><Relationship Id="rId4" Type="http://schemas.openxmlformats.org/officeDocument/2006/relationships/image" Target="../media/image14.jpeg"/><Relationship Id="rId9" Type="http://schemas.openxmlformats.org/officeDocument/2006/relationships/image" Target="../media/image19.jpeg"/><Relationship Id="rId1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ecm.sckcen.be/OTCS/llisapi.dll/link/91586851" TargetMode="Externa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ecm.sckcen.be/OTCS/llisapi.dll/link/83474410" TargetMode="Externa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24749" y="3281315"/>
            <a:ext cx="4896685" cy="997196"/>
          </a:xfrm>
        </p:spPr>
        <p:txBody>
          <a:bodyPr/>
          <a:lstStyle/>
          <a:p>
            <a:r>
              <a:rPr lang="en-US" dirty="0"/>
              <a:t>QSYS – </a:t>
            </a:r>
            <a:br>
              <a:rPr lang="en-US" dirty="0"/>
            </a:br>
            <a:r>
              <a:rPr lang="en-GB" sz="3600" b="1" dirty="0"/>
              <a:t>Installation </a:t>
            </a:r>
            <a:r>
              <a:rPr lang="en-US" dirty="0"/>
              <a:t>Overview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Daniel Berkowitz (ATS/ACR)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5401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BE32A0D2-06E3-45FF-BDD1-E4C695235614}"/>
              </a:ext>
            </a:extLst>
          </p:cNvPr>
          <p:cNvGrpSpPr/>
          <p:nvPr/>
        </p:nvGrpSpPr>
        <p:grpSpPr>
          <a:xfrm>
            <a:off x="4290782" y="4924892"/>
            <a:ext cx="517252" cy="482132"/>
            <a:chOff x="3282573" y="5236169"/>
            <a:chExt cx="334433" cy="311726"/>
          </a:xfrm>
          <a:solidFill>
            <a:schemeClr val="bg1">
              <a:lumMod val="95000"/>
            </a:schemeClr>
          </a:solidFill>
        </p:grpSpPr>
        <p:sp>
          <p:nvSpPr>
            <p:cNvPr id="29" name="Cylinder 28">
              <a:extLst>
                <a:ext uri="{FF2B5EF4-FFF2-40B4-BE49-F238E27FC236}">
                  <a16:creationId xmlns:a16="http://schemas.microsoft.com/office/drawing/2014/main" id="{26B0D547-C50C-8CA2-C476-FA96607C72A7}"/>
                </a:ext>
              </a:extLst>
            </p:cNvPr>
            <p:cNvSpPr/>
            <p:nvPr/>
          </p:nvSpPr>
          <p:spPr>
            <a:xfrm rot="16200000">
              <a:off x="3358775" y="5289663"/>
              <a:ext cx="182030" cy="334433"/>
            </a:xfrm>
            <a:prstGeom prst="can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13BC48E6-D478-2952-D847-C09B4AF1B5AF}"/>
                </a:ext>
              </a:extLst>
            </p:cNvPr>
            <p:cNvSpPr/>
            <p:nvPr/>
          </p:nvSpPr>
          <p:spPr>
            <a:xfrm>
              <a:off x="3412068" y="5236169"/>
              <a:ext cx="101600" cy="247826"/>
            </a:xfrm>
            <a:prstGeom prst="rect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814E660-BF25-4843-B2A0-93C6E2B6253B}" type="slidenum">
              <a:rPr lang="en-BE" smtClean="0"/>
              <a:pPr/>
              <a:t>10</a:t>
            </a:fld>
            <a:endParaRPr lang="en-BE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QSYS Elements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4E36A7BD-4EB7-5820-631E-551932EDABAD}"/>
              </a:ext>
            </a:extLst>
          </p:cNvPr>
          <p:cNvSpPr/>
          <p:nvPr/>
        </p:nvSpPr>
        <p:spPr>
          <a:xfrm>
            <a:off x="9965139" y="1616481"/>
            <a:ext cx="412385" cy="749917"/>
          </a:xfrm>
          <a:prstGeom prst="rect">
            <a:avLst/>
          </a:prstGeom>
          <a:solidFill>
            <a:schemeClr val="bg1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33E9CC9-B69C-E74D-6FA2-C946D819F9FA}"/>
              </a:ext>
            </a:extLst>
          </p:cNvPr>
          <p:cNvGrpSpPr/>
          <p:nvPr/>
        </p:nvGrpSpPr>
        <p:grpSpPr>
          <a:xfrm>
            <a:off x="2862745" y="1908645"/>
            <a:ext cx="852520" cy="587137"/>
            <a:chOff x="3217492" y="4720215"/>
            <a:chExt cx="551203" cy="379618"/>
          </a:xfrm>
          <a:solidFill>
            <a:schemeClr val="bg1">
              <a:lumMod val="85000"/>
            </a:schemeClr>
          </a:solidFill>
        </p:grpSpPr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63820271-89DA-5A8D-0E2A-9EC951F06EF2}"/>
                </a:ext>
              </a:extLst>
            </p:cNvPr>
            <p:cNvSpPr/>
            <p:nvPr/>
          </p:nvSpPr>
          <p:spPr>
            <a:xfrm>
              <a:off x="3217492" y="4798464"/>
              <a:ext cx="551203" cy="9132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717E4C1E-62E3-7022-8A40-E2A85F65928C}"/>
                </a:ext>
              </a:extLst>
            </p:cNvPr>
            <p:cNvSpPr/>
            <p:nvPr/>
          </p:nvSpPr>
          <p:spPr>
            <a:xfrm>
              <a:off x="3369180" y="4720215"/>
              <a:ext cx="247826" cy="24782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5FC7CFA8-9D8A-75D3-9A54-C45426B90BF9}"/>
                </a:ext>
              </a:extLst>
            </p:cNvPr>
            <p:cNvSpPr/>
            <p:nvPr/>
          </p:nvSpPr>
          <p:spPr>
            <a:xfrm>
              <a:off x="3448228" y="4852007"/>
              <a:ext cx="82372" cy="247826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53DD8D45-37E8-A91B-0509-A176329483F9}"/>
              </a:ext>
            </a:extLst>
          </p:cNvPr>
          <p:cNvGrpSpPr/>
          <p:nvPr/>
        </p:nvGrpSpPr>
        <p:grpSpPr>
          <a:xfrm>
            <a:off x="2987921" y="2753467"/>
            <a:ext cx="517252" cy="482132"/>
            <a:chOff x="3282573" y="5236169"/>
            <a:chExt cx="334433" cy="311726"/>
          </a:xfrm>
          <a:solidFill>
            <a:schemeClr val="bg1">
              <a:lumMod val="85000"/>
            </a:schemeClr>
          </a:solidFill>
        </p:grpSpPr>
        <p:sp>
          <p:nvSpPr>
            <p:cNvPr id="127" name="Cylinder 126">
              <a:extLst>
                <a:ext uri="{FF2B5EF4-FFF2-40B4-BE49-F238E27FC236}">
                  <a16:creationId xmlns:a16="http://schemas.microsoft.com/office/drawing/2014/main" id="{A5B45B38-5DCB-FEE3-ECE5-CB3861C19096}"/>
                </a:ext>
              </a:extLst>
            </p:cNvPr>
            <p:cNvSpPr/>
            <p:nvPr/>
          </p:nvSpPr>
          <p:spPr>
            <a:xfrm rot="16200000">
              <a:off x="3358775" y="5289663"/>
              <a:ext cx="182030" cy="334433"/>
            </a:xfrm>
            <a:prstGeom prst="ca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91F5597E-F656-01E4-1249-E26C1BA3671E}"/>
                </a:ext>
              </a:extLst>
            </p:cNvPr>
            <p:cNvSpPr/>
            <p:nvPr/>
          </p:nvSpPr>
          <p:spPr>
            <a:xfrm>
              <a:off x="3412068" y="5236169"/>
              <a:ext cx="101600" cy="247826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E090FC9A-AB9E-125E-25CF-A37778990B43}"/>
              </a:ext>
            </a:extLst>
          </p:cNvPr>
          <p:cNvGrpSpPr/>
          <p:nvPr/>
        </p:nvGrpSpPr>
        <p:grpSpPr>
          <a:xfrm>
            <a:off x="2887265" y="1245859"/>
            <a:ext cx="617908" cy="383301"/>
            <a:chOff x="4352026" y="5101306"/>
            <a:chExt cx="399513" cy="247826"/>
          </a:xfrm>
          <a:solidFill>
            <a:schemeClr val="bg1">
              <a:lumMod val="85000"/>
            </a:schemeClr>
          </a:solidFill>
        </p:grpSpPr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E0687D78-E7DA-93D1-0D1F-EBA4E6713FE9}"/>
                </a:ext>
              </a:extLst>
            </p:cNvPr>
            <p:cNvSpPr/>
            <p:nvPr/>
          </p:nvSpPr>
          <p:spPr>
            <a:xfrm>
              <a:off x="4352026" y="5179556"/>
              <a:ext cx="313108" cy="8412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0D808922-0643-3F22-EA05-5B0F9F92753B}"/>
                </a:ext>
              </a:extLst>
            </p:cNvPr>
            <p:cNvSpPr/>
            <p:nvPr/>
          </p:nvSpPr>
          <p:spPr>
            <a:xfrm>
              <a:off x="4503713" y="5101306"/>
              <a:ext cx="247826" cy="24782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4" name="Rectangle: Rounded Corners 133">
            <a:extLst>
              <a:ext uri="{FF2B5EF4-FFF2-40B4-BE49-F238E27FC236}">
                <a16:creationId xmlns:a16="http://schemas.microsoft.com/office/drawing/2014/main" id="{BAF920F7-432F-5C2C-0056-B1FA9D3A527F}"/>
              </a:ext>
            </a:extLst>
          </p:cNvPr>
          <p:cNvSpPr/>
          <p:nvPr/>
        </p:nvSpPr>
        <p:spPr>
          <a:xfrm>
            <a:off x="2894070" y="3595048"/>
            <a:ext cx="611103" cy="203836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C787B7-B086-6D9F-E013-78AF8C5E7ED2}"/>
              </a:ext>
            </a:extLst>
          </p:cNvPr>
          <p:cNvSpPr txBox="1"/>
          <p:nvPr/>
        </p:nvSpPr>
        <p:spPr>
          <a:xfrm>
            <a:off x="284114" y="1206564"/>
            <a:ext cx="16534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QVE - End Box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16421C-4282-1540-646B-FF81D3DAF8DF}"/>
              </a:ext>
            </a:extLst>
          </p:cNvPr>
          <p:cNvSpPr txBox="1"/>
          <p:nvPr/>
        </p:nvSpPr>
        <p:spPr>
          <a:xfrm>
            <a:off x="273348" y="1934799"/>
            <a:ext cx="18374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QVB – Valve Box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3D45A8-E0BF-BBA1-58B2-B49A6F8D5672}"/>
              </a:ext>
            </a:extLst>
          </p:cNvPr>
          <p:cNvSpPr txBox="1"/>
          <p:nvPr/>
        </p:nvSpPr>
        <p:spPr>
          <a:xfrm>
            <a:off x="254787" y="2847376"/>
            <a:ext cx="2060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QM – Cryomodule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002B49-BFEE-A74D-10E1-EB26B65E1E05}"/>
              </a:ext>
            </a:extLst>
          </p:cNvPr>
          <p:cNvSpPr txBox="1"/>
          <p:nvPr/>
        </p:nvSpPr>
        <p:spPr>
          <a:xfrm>
            <a:off x="279899" y="3498019"/>
            <a:ext cx="2377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QLM – Cryoline spool</a:t>
            </a:r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3CFFD9C-DC82-4868-59BB-D955C2F49D01}"/>
              </a:ext>
            </a:extLst>
          </p:cNvPr>
          <p:cNvGrpSpPr/>
          <p:nvPr/>
        </p:nvGrpSpPr>
        <p:grpSpPr>
          <a:xfrm>
            <a:off x="3884670" y="3341499"/>
            <a:ext cx="458703" cy="458703"/>
            <a:chOff x="3046470" y="3341485"/>
            <a:chExt cx="611103" cy="611103"/>
          </a:xfrm>
          <a:solidFill>
            <a:schemeClr val="bg1">
              <a:lumMod val="85000"/>
            </a:schemeClr>
          </a:solidFill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2AA0D77D-A1B9-A4F7-5FD2-0749C4D3521D}"/>
                </a:ext>
              </a:extLst>
            </p:cNvPr>
            <p:cNvSpPr/>
            <p:nvPr/>
          </p:nvSpPr>
          <p:spPr>
            <a:xfrm>
              <a:off x="3046470" y="3747448"/>
              <a:ext cx="611103" cy="203836"/>
            </a:xfrm>
            <a:prstGeom prst="roundRect">
              <a:avLst>
                <a:gd name="adj" fmla="val 0"/>
              </a:avLst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5F42CBB8-FE97-2681-0121-25D0A1DC6F76}"/>
                </a:ext>
              </a:extLst>
            </p:cNvPr>
            <p:cNvSpPr/>
            <p:nvPr/>
          </p:nvSpPr>
          <p:spPr>
            <a:xfrm rot="5400000">
              <a:off x="3250103" y="3545119"/>
              <a:ext cx="611103" cy="203836"/>
            </a:xfrm>
            <a:prstGeom prst="roundRect">
              <a:avLst>
                <a:gd name="adj" fmla="val 0"/>
              </a:avLst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60D1138A-944C-AC35-F40B-C9E94B032324}"/>
              </a:ext>
            </a:extLst>
          </p:cNvPr>
          <p:cNvSpPr/>
          <p:nvPr/>
        </p:nvSpPr>
        <p:spPr>
          <a:xfrm>
            <a:off x="2905867" y="4246974"/>
            <a:ext cx="916833" cy="402560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864B0FA-38B6-2C65-EF99-9810D38EF83E}"/>
              </a:ext>
            </a:extLst>
          </p:cNvPr>
          <p:cNvSpPr txBox="1"/>
          <p:nvPr/>
        </p:nvSpPr>
        <p:spPr>
          <a:xfrm>
            <a:off x="291247" y="4263588"/>
            <a:ext cx="2154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QPLANT‘s Cold Box</a:t>
            </a:r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A226151-370D-1BE7-B920-7C0A7BB5A848}"/>
              </a:ext>
            </a:extLst>
          </p:cNvPr>
          <p:cNvSpPr/>
          <p:nvPr/>
        </p:nvSpPr>
        <p:spPr>
          <a:xfrm>
            <a:off x="6900334" y="1231552"/>
            <a:ext cx="296333" cy="29633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4601A9D-B4E5-1C76-A91D-B2B3069A4730}"/>
              </a:ext>
            </a:extLst>
          </p:cNvPr>
          <p:cNvSpPr/>
          <p:nvPr/>
        </p:nvSpPr>
        <p:spPr>
          <a:xfrm>
            <a:off x="6900334" y="1706863"/>
            <a:ext cx="296333" cy="296333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06CDD06-11E2-1CA2-E0E7-31FCB0400EBE}"/>
              </a:ext>
            </a:extLst>
          </p:cNvPr>
          <p:cNvSpPr/>
          <p:nvPr/>
        </p:nvSpPr>
        <p:spPr>
          <a:xfrm>
            <a:off x="6900333" y="2182174"/>
            <a:ext cx="296333" cy="296333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BB28E65-2220-3C3D-952A-3CB6CF8BA90A}"/>
              </a:ext>
            </a:extLst>
          </p:cNvPr>
          <p:cNvSpPr/>
          <p:nvPr/>
        </p:nvSpPr>
        <p:spPr>
          <a:xfrm>
            <a:off x="6900333" y="2661613"/>
            <a:ext cx="296333" cy="296333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652E63C-3059-407C-D8B8-E7546F68A5BE}"/>
              </a:ext>
            </a:extLst>
          </p:cNvPr>
          <p:cNvSpPr txBox="1"/>
          <p:nvPr/>
        </p:nvSpPr>
        <p:spPr>
          <a:xfrm>
            <a:off x="6790266" y="644967"/>
            <a:ext cx="1495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Color coding</a:t>
            </a:r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F679E4B-B6EE-161D-6E69-DE464E6D2881}"/>
              </a:ext>
            </a:extLst>
          </p:cNvPr>
          <p:cNvSpPr txBox="1"/>
          <p:nvPr/>
        </p:nvSpPr>
        <p:spPr>
          <a:xfrm>
            <a:off x="7230532" y="1161982"/>
            <a:ext cx="957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Generic</a:t>
            </a:r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5EEB77F-CDF8-C795-4A0D-CD5E9C4C56BC}"/>
              </a:ext>
            </a:extLst>
          </p:cNvPr>
          <p:cNvSpPr txBox="1"/>
          <p:nvPr/>
        </p:nvSpPr>
        <p:spPr>
          <a:xfrm>
            <a:off x="7220725" y="1650829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In position</a:t>
            </a:r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1870047-C4EA-EE14-322B-03E49A88E5EB}"/>
              </a:ext>
            </a:extLst>
          </p:cNvPr>
          <p:cNvSpPr txBox="1"/>
          <p:nvPr/>
        </p:nvSpPr>
        <p:spPr>
          <a:xfrm>
            <a:off x="7222708" y="2126450"/>
            <a:ext cx="1551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INVAC closed</a:t>
            </a:r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D2FE075-3C93-2A60-0ACB-9F3DF124E8C0}"/>
              </a:ext>
            </a:extLst>
          </p:cNvPr>
          <p:cNvSpPr txBox="1"/>
          <p:nvPr/>
        </p:nvSpPr>
        <p:spPr>
          <a:xfrm>
            <a:off x="7190906" y="2592031"/>
            <a:ext cx="9062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At cold</a:t>
            </a:r>
            <a:endParaRPr lang="en-US" dirty="0"/>
          </a:p>
        </p:txBody>
      </p:sp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DD615211-06CA-09D3-3FA2-7B2B72573466}"/>
              </a:ext>
            </a:extLst>
          </p:cNvPr>
          <p:cNvSpPr/>
          <p:nvPr/>
        </p:nvSpPr>
        <p:spPr>
          <a:xfrm>
            <a:off x="4428541" y="4811441"/>
            <a:ext cx="275919" cy="113451"/>
          </a:xfrm>
          <a:prstGeom prst="triangl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CD39989-86D1-C0F0-A783-715E900AB469}"/>
              </a:ext>
            </a:extLst>
          </p:cNvPr>
          <p:cNvSpPr txBox="1"/>
          <p:nvPr/>
        </p:nvSpPr>
        <p:spPr>
          <a:xfrm>
            <a:off x="324006" y="4924892"/>
            <a:ext cx="3331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End cap </a:t>
            </a:r>
            <a:r>
              <a:rPr lang="de-DE" sz="1200" dirty="0"/>
              <a:t>(flind flange clossing an interface)</a:t>
            </a:r>
            <a:endParaRPr lang="en-US" dirty="0"/>
          </a:p>
        </p:txBody>
      </p:sp>
      <p:sp>
        <p:nvSpPr>
          <p:cNvPr id="31" name="Isosceles Triangle 30">
            <a:extLst>
              <a:ext uri="{FF2B5EF4-FFF2-40B4-BE49-F238E27FC236}">
                <a16:creationId xmlns:a16="http://schemas.microsoft.com/office/drawing/2014/main" id="{2F100733-D29D-F317-C204-FAA795A7F119}"/>
              </a:ext>
            </a:extLst>
          </p:cNvPr>
          <p:cNvSpPr/>
          <p:nvPr/>
        </p:nvSpPr>
        <p:spPr>
          <a:xfrm>
            <a:off x="3697219" y="4984173"/>
            <a:ext cx="275919" cy="220216"/>
          </a:xfrm>
          <a:prstGeom prst="triangl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BD2CC73F-9756-15A3-BBC6-A4EE551EC6B7}"/>
              </a:ext>
            </a:extLst>
          </p:cNvPr>
          <p:cNvCxnSpPr>
            <a:cxnSpLocks/>
          </p:cNvCxnSpPr>
          <p:nvPr/>
        </p:nvCxnSpPr>
        <p:spPr>
          <a:xfrm flipV="1">
            <a:off x="3973138" y="4923200"/>
            <a:ext cx="317644" cy="153002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6091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814E660-BF25-4843-B2A0-93C6E2B6253B}" type="slidenum">
              <a:rPr lang="en-BE" smtClean="0"/>
              <a:pPr/>
              <a:t>11</a:t>
            </a:fld>
            <a:endParaRPr lang="en-BE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166497" y="19591"/>
            <a:ext cx="6558400" cy="571500"/>
          </a:xfrm>
        </p:spPr>
        <p:txBody>
          <a:bodyPr>
            <a:normAutofit fontScale="92500" lnSpcReduction="10000"/>
          </a:bodyPr>
          <a:lstStyle/>
          <a:p>
            <a:r>
              <a:rPr lang="de-DE" dirty="0"/>
              <a:t>QSYS Equipment in LTU</a:t>
            </a:r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D0AC094-5A98-E7A2-5C8F-6DC5CCCAD67A}"/>
              </a:ext>
            </a:extLst>
          </p:cNvPr>
          <p:cNvGrpSpPr/>
          <p:nvPr/>
        </p:nvGrpSpPr>
        <p:grpSpPr>
          <a:xfrm>
            <a:off x="6004441" y="1933795"/>
            <a:ext cx="852520" cy="587137"/>
            <a:chOff x="3217492" y="4720215"/>
            <a:chExt cx="551203" cy="379618"/>
          </a:xfrm>
          <a:solidFill>
            <a:schemeClr val="bg1">
              <a:lumMod val="85000"/>
            </a:schemeClr>
          </a:solidFill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C692912-0D77-7CC8-CD3D-E5DAB36C6607}"/>
                </a:ext>
              </a:extLst>
            </p:cNvPr>
            <p:cNvSpPr/>
            <p:nvPr/>
          </p:nvSpPr>
          <p:spPr>
            <a:xfrm>
              <a:off x="3217492" y="4798464"/>
              <a:ext cx="551203" cy="9132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F47A741C-1448-3D5D-CF92-D32331C6212A}"/>
                </a:ext>
              </a:extLst>
            </p:cNvPr>
            <p:cNvSpPr/>
            <p:nvPr/>
          </p:nvSpPr>
          <p:spPr>
            <a:xfrm>
              <a:off x="3369180" y="4720215"/>
              <a:ext cx="247826" cy="24782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DC2CFA3-9A0F-138C-729D-4F583C6EED56}"/>
                </a:ext>
              </a:extLst>
            </p:cNvPr>
            <p:cNvSpPr/>
            <p:nvPr/>
          </p:nvSpPr>
          <p:spPr>
            <a:xfrm>
              <a:off x="3448228" y="4852007"/>
              <a:ext cx="82372" cy="247826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D3A702F5-4A5B-D1F9-5B9B-6637901E06C7}"/>
              </a:ext>
            </a:extLst>
          </p:cNvPr>
          <p:cNvGrpSpPr/>
          <p:nvPr/>
        </p:nvGrpSpPr>
        <p:grpSpPr>
          <a:xfrm>
            <a:off x="3686304" y="2565121"/>
            <a:ext cx="517252" cy="482132"/>
            <a:chOff x="3282573" y="5236169"/>
            <a:chExt cx="334433" cy="311726"/>
          </a:xfrm>
          <a:solidFill>
            <a:schemeClr val="bg1">
              <a:lumMod val="85000"/>
            </a:schemeClr>
          </a:solidFill>
        </p:grpSpPr>
        <p:sp>
          <p:nvSpPr>
            <p:cNvPr id="8" name="Cylinder 7">
              <a:extLst>
                <a:ext uri="{FF2B5EF4-FFF2-40B4-BE49-F238E27FC236}">
                  <a16:creationId xmlns:a16="http://schemas.microsoft.com/office/drawing/2014/main" id="{518D9744-7E71-5FD0-36CA-96307F31E5DA}"/>
                </a:ext>
              </a:extLst>
            </p:cNvPr>
            <p:cNvSpPr/>
            <p:nvPr/>
          </p:nvSpPr>
          <p:spPr>
            <a:xfrm rot="16200000">
              <a:off x="3358775" y="5289663"/>
              <a:ext cx="182030" cy="334433"/>
            </a:xfrm>
            <a:prstGeom prst="ca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3F101F4-CAD2-8BE9-0ECF-50372D3D229D}"/>
                </a:ext>
              </a:extLst>
            </p:cNvPr>
            <p:cNvSpPr/>
            <p:nvPr/>
          </p:nvSpPr>
          <p:spPr>
            <a:xfrm>
              <a:off x="3412068" y="5236169"/>
              <a:ext cx="101600" cy="247826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35CF103-0CE9-E940-DB75-2923C9EA973E}"/>
              </a:ext>
            </a:extLst>
          </p:cNvPr>
          <p:cNvGrpSpPr/>
          <p:nvPr/>
        </p:nvGrpSpPr>
        <p:grpSpPr>
          <a:xfrm>
            <a:off x="6912334" y="1933795"/>
            <a:ext cx="617908" cy="383301"/>
            <a:chOff x="4352026" y="5101306"/>
            <a:chExt cx="399513" cy="247826"/>
          </a:xfrm>
          <a:solidFill>
            <a:schemeClr val="bg1">
              <a:lumMod val="85000"/>
            </a:schemeClr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C56D0DC-0737-5C1D-5479-66DA258DCC63}"/>
                </a:ext>
              </a:extLst>
            </p:cNvPr>
            <p:cNvSpPr/>
            <p:nvPr/>
          </p:nvSpPr>
          <p:spPr>
            <a:xfrm>
              <a:off x="4352026" y="5179556"/>
              <a:ext cx="313108" cy="8412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D2B5619-D8E9-A3FE-A20C-68FFAED6A426}"/>
                </a:ext>
              </a:extLst>
            </p:cNvPr>
            <p:cNvSpPr/>
            <p:nvPr/>
          </p:nvSpPr>
          <p:spPr>
            <a:xfrm>
              <a:off x="4503713" y="5101306"/>
              <a:ext cx="247826" cy="24782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5FA76B5A-B0E9-4ECF-C540-FA363D7F8DBC}"/>
              </a:ext>
            </a:extLst>
          </p:cNvPr>
          <p:cNvSpPr/>
          <p:nvPr/>
        </p:nvSpPr>
        <p:spPr>
          <a:xfrm>
            <a:off x="2791272" y="2035713"/>
            <a:ext cx="611103" cy="203836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8C4CF1D-98CE-531B-2D59-B325EF169E5E}"/>
              </a:ext>
            </a:extLst>
          </p:cNvPr>
          <p:cNvGrpSpPr/>
          <p:nvPr/>
        </p:nvGrpSpPr>
        <p:grpSpPr>
          <a:xfrm rot="5400000">
            <a:off x="960712" y="1750071"/>
            <a:ext cx="458703" cy="458703"/>
            <a:chOff x="3046470" y="3341485"/>
            <a:chExt cx="611103" cy="611103"/>
          </a:xfrm>
          <a:solidFill>
            <a:schemeClr val="bg1">
              <a:lumMod val="85000"/>
            </a:schemeClr>
          </a:solidFill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D06EF602-918E-F245-D13E-20396440A3A6}"/>
                </a:ext>
              </a:extLst>
            </p:cNvPr>
            <p:cNvSpPr/>
            <p:nvPr/>
          </p:nvSpPr>
          <p:spPr>
            <a:xfrm>
              <a:off x="3046470" y="3747448"/>
              <a:ext cx="611103" cy="203836"/>
            </a:xfrm>
            <a:prstGeom prst="roundRect">
              <a:avLst>
                <a:gd name="adj" fmla="val 0"/>
              </a:avLst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19B9D6A7-BB0F-94B4-A289-803DA5A952A1}"/>
                </a:ext>
              </a:extLst>
            </p:cNvPr>
            <p:cNvSpPr/>
            <p:nvPr/>
          </p:nvSpPr>
          <p:spPr>
            <a:xfrm rot="5400000">
              <a:off x="3250103" y="3545119"/>
              <a:ext cx="611103" cy="203836"/>
            </a:xfrm>
            <a:prstGeom prst="roundRect">
              <a:avLst>
                <a:gd name="adj" fmla="val 0"/>
              </a:avLst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60C4A36-C204-346E-D181-DE547E0A63E9}"/>
              </a:ext>
            </a:extLst>
          </p:cNvPr>
          <p:cNvGrpSpPr/>
          <p:nvPr/>
        </p:nvGrpSpPr>
        <p:grpSpPr>
          <a:xfrm>
            <a:off x="5018281" y="1933795"/>
            <a:ext cx="852520" cy="587137"/>
            <a:chOff x="3217492" y="4720215"/>
            <a:chExt cx="551203" cy="379618"/>
          </a:xfrm>
          <a:solidFill>
            <a:schemeClr val="bg1">
              <a:lumMod val="85000"/>
            </a:schemeClr>
          </a:solidFill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91562BB-5955-8D1D-6C0F-DBE05BA0A3B2}"/>
                </a:ext>
              </a:extLst>
            </p:cNvPr>
            <p:cNvSpPr/>
            <p:nvPr/>
          </p:nvSpPr>
          <p:spPr>
            <a:xfrm>
              <a:off x="3217492" y="4798464"/>
              <a:ext cx="551203" cy="9132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46397A0F-63C6-9688-102A-36770FDD4883}"/>
                </a:ext>
              </a:extLst>
            </p:cNvPr>
            <p:cNvSpPr/>
            <p:nvPr/>
          </p:nvSpPr>
          <p:spPr>
            <a:xfrm>
              <a:off x="3369180" y="4720215"/>
              <a:ext cx="247826" cy="24782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A94E9A0D-DFF4-5F6D-EC29-CFFCE2F39ECA}"/>
                </a:ext>
              </a:extLst>
            </p:cNvPr>
            <p:cNvSpPr/>
            <p:nvPr/>
          </p:nvSpPr>
          <p:spPr>
            <a:xfrm>
              <a:off x="3448228" y="4852007"/>
              <a:ext cx="82372" cy="247826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19509BA-121F-D16B-2BA9-5A4BC9A4DBA4}"/>
              </a:ext>
            </a:extLst>
          </p:cNvPr>
          <p:cNvGrpSpPr/>
          <p:nvPr/>
        </p:nvGrpSpPr>
        <p:grpSpPr>
          <a:xfrm>
            <a:off x="3524361" y="1946496"/>
            <a:ext cx="852520" cy="587137"/>
            <a:chOff x="3217492" y="4720215"/>
            <a:chExt cx="551203" cy="379618"/>
          </a:xfrm>
          <a:solidFill>
            <a:schemeClr val="bg1">
              <a:lumMod val="85000"/>
            </a:schemeClr>
          </a:solidFill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927B7671-5FE7-45F2-56DD-D01FE77DF607}"/>
                </a:ext>
              </a:extLst>
            </p:cNvPr>
            <p:cNvSpPr/>
            <p:nvPr/>
          </p:nvSpPr>
          <p:spPr>
            <a:xfrm>
              <a:off x="3217492" y="4798464"/>
              <a:ext cx="551203" cy="9132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58D821BA-4FD7-7D2A-CF28-9E9CEE354F43}"/>
                </a:ext>
              </a:extLst>
            </p:cNvPr>
            <p:cNvSpPr/>
            <p:nvPr/>
          </p:nvSpPr>
          <p:spPr>
            <a:xfrm>
              <a:off x="3369180" y="4720215"/>
              <a:ext cx="247826" cy="24782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9F0E26EC-A6DF-9727-BC36-64114EF4CBCE}"/>
                </a:ext>
              </a:extLst>
            </p:cNvPr>
            <p:cNvSpPr/>
            <p:nvPr/>
          </p:nvSpPr>
          <p:spPr>
            <a:xfrm>
              <a:off x="3448228" y="4852007"/>
              <a:ext cx="82372" cy="247826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C834A009-B9AB-EDED-6895-D0374C3B9438}"/>
              </a:ext>
            </a:extLst>
          </p:cNvPr>
          <p:cNvSpPr txBox="1"/>
          <p:nvPr/>
        </p:nvSpPr>
        <p:spPr>
          <a:xfrm>
            <a:off x="4510521" y="1894214"/>
            <a:ext cx="333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...</a:t>
            </a:r>
            <a:endParaRPr lang="en-US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C3143C5B-05DA-947F-CE77-62C25417812A}"/>
              </a:ext>
            </a:extLst>
          </p:cNvPr>
          <p:cNvSpPr/>
          <p:nvPr/>
        </p:nvSpPr>
        <p:spPr>
          <a:xfrm>
            <a:off x="2129125" y="2035713"/>
            <a:ext cx="611103" cy="203836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A39CB531-5DDB-82C9-7B84-685BF9B951E4}"/>
              </a:ext>
            </a:extLst>
          </p:cNvPr>
          <p:cNvSpPr/>
          <p:nvPr/>
        </p:nvSpPr>
        <p:spPr>
          <a:xfrm>
            <a:off x="1463804" y="2035713"/>
            <a:ext cx="611103" cy="203836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F4987D05-4E76-FFDE-7A43-F866F5C8802D}"/>
              </a:ext>
            </a:extLst>
          </p:cNvPr>
          <p:cNvGrpSpPr/>
          <p:nvPr/>
        </p:nvGrpSpPr>
        <p:grpSpPr>
          <a:xfrm>
            <a:off x="6153568" y="2562871"/>
            <a:ext cx="517252" cy="482132"/>
            <a:chOff x="3282573" y="5236169"/>
            <a:chExt cx="334433" cy="311726"/>
          </a:xfrm>
          <a:solidFill>
            <a:schemeClr val="bg1">
              <a:lumMod val="85000"/>
            </a:schemeClr>
          </a:solidFill>
        </p:grpSpPr>
        <p:sp>
          <p:nvSpPr>
            <p:cNvPr id="70" name="Cylinder 69">
              <a:extLst>
                <a:ext uri="{FF2B5EF4-FFF2-40B4-BE49-F238E27FC236}">
                  <a16:creationId xmlns:a16="http://schemas.microsoft.com/office/drawing/2014/main" id="{1C370165-446F-3422-EE5B-7A647EA90FDE}"/>
                </a:ext>
              </a:extLst>
            </p:cNvPr>
            <p:cNvSpPr/>
            <p:nvPr/>
          </p:nvSpPr>
          <p:spPr>
            <a:xfrm rot="16200000">
              <a:off x="3358775" y="5289663"/>
              <a:ext cx="182030" cy="334433"/>
            </a:xfrm>
            <a:prstGeom prst="ca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DE5E242A-FD1E-A086-D424-84C9EE461FFD}"/>
                </a:ext>
              </a:extLst>
            </p:cNvPr>
            <p:cNvSpPr/>
            <p:nvPr/>
          </p:nvSpPr>
          <p:spPr>
            <a:xfrm>
              <a:off x="3412068" y="5236169"/>
              <a:ext cx="101600" cy="247826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id="{700CC849-C9F3-D32D-374F-77F39FBD70CF}"/>
              </a:ext>
            </a:extLst>
          </p:cNvPr>
          <p:cNvSpPr txBox="1"/>
          <p:nvPr/>
        </p:nvSpPr>
        <p:spPr>
          <a:xfrm>
            <a:off x="9114090" y="427290"/>
            <a:ext cx="2513830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Not shown yet: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WPS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/>
              <a:t>Vent lines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/>
              <a:t>Safety lines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Utilities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/>
              <a:t>INVAC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/>
              <a:t>AIR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:CS – control system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1EF9103E-FB47-1DA5-E40F-BACD52D27B71}"/>
              </a:ext>
            </a:extLst>
          </p:cNvPr>
          <p:cNvSpPr txBox="1"/>
          <p:nvPr/>
        </p:nvSpPr>
        <p:spPr>
          <a:xfrm>
            <a:off x="2417361" y="2533633"/>
            <a:ext cx="10580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accent2"/>
                </a:solidFill>
              </a:rPr>
              <a:t>QVB-:-QM</a:t>
            </a:r>
            <a:endParaRPr lang="en-US" sz="1200" dirty="0">
              <a:solidFill>
                <a:schemeClr val="accent2"/>
              </a:solidFill>
            </a:endParaRPr>
          </a:p>
        </p:txBody>
      </p: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52ED37DB-C57F-18BF-D24A-8DC2ADAC9CFA}"/>
              </a:ext>
            </a:extLst>
          </p:cNvPr>
          <p:cNvCxnSpPr>
            <a:cxnSpLocks/>
            <a:endCxn id="9" idx="0"/>
          </p:cNvCxnSpPr>
          <p:nvPr/>
        </p:nvCxnSpPr>
        <p:spPr>
          <a:xfrm flipV="1">
            <a:off x="3217256" y="2565121"/>
            <a:ext cx="747902" cy="1606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EDB6CBC1-06B2-D742-9E9B-4E68942F067C}"/>
              </a:ext>
            </a:extLst>
          </p:cNvPr>
          <p:cNvCxnSpPr>
            <a:cxnSpLocks/>
            <a:endCxn id="29" idx="3"/>
          </p:cNvCxnSpPr>
          <p:nvPr/>
        </p:nvCxnSpPr>
        <p:spPr>
          <a:xfrm flipH="1">
            <a:off x="2740228" y="1641211"/>
            <a:ext cx="90565" cy="4964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F2E783C5-0C64-F211-58A1-C75B00A9198B}"/>
              </a:ext>
            </a:extLst>
          </p:cNvPr>
          <p:cNvSpPr txBox="1"/>
          <p:nvPr/>
        </p:nvSpPr>
        <p:spPr>
          <a:xfrm>
            <a:off x="2348466" y="1387279"/>
            <a:ext cx="9909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olidFill>
                  <a:schemeClr val="accent2"/>
                </a:solidFill>
              </a:rPr>
              <a:t>QLM-:-QLM</a:t>
            </a:r>
            <a:endParaRPr lang="en-US" sz="1200" dirty="0">
              <a:solidFill>
                <a:schemeClr val="accent2"/>
              </a:solidFill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E03399C3-AAFF-1CF4-4335-EA7FD8F8F0F5}"/>
              </a:ext>
            </a:extLst>
          </p:cNvPr>
          <p:cNvSpPr txBox="1"/>
          <p:nvPr/>
        </p:nvSpPr>
        <p:spPr>
          <a:xfrm>
            <a:off x="5940113" y="1366403"/>
            <a:ext cx="9396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olidFill>
                  <a:schemeClr val="accent2"/>
                </a:solidFill>
              </a:rPr>
              <a:t>QVB-:-QVB</a:t>
            </a:r>
            <a:endParaRPr lang="en-US" sz="1200" dirty="0">
              <a:solidFill>
                <a:schemeClr val="accent2"/>
              </a:solidFill>
            </a:endParaRPr>
          </a:p>
        </p:txBody>
      </p: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E7E0793E-9D09-B37F-CB12-C416DD7A1739}"/>
              </a:ext>
            </a:extLst>
          </p:cNvPr>
          <p:cNvCxnSpPr>
            <a:endCxn id="4" idx="1"/>
          </p:cNvCxnSpPr>
          <p:nvPr/>
        </p:nvCxnSpPr>
        <p:spPr>
          <a:xfrm flipH="1">
            <a:off x="6004441" y="1572111"/>
            <a:ext cx="356869" cy="5533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BFB532EA-3E7C-1464-8FF0-9AF4818FE5B6}"/>
              </a:ext>
            </a:extLst>
          </p:cNvPr>
          <p:cNvSpPr txBox="1"/>
          <p:nvPr/>
        </p:nvSpPr>
        <p:spPr>
          <a:xfrm>
            <a:off x="7338591" y="2457848"/>
            <a:ext cx="9300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olidFill>
                  <a:schemeClr val="accent2"/>
                </a:solidFill>
              </a:rPr>
              <a:t>QVE-:-QVB</a:t>
            </a:r>
            <a:endParaRPr lang="en-US" sz="1200" dirty="0">
              <a:solidFill>
                <a:schemeClr val="accent2"/>
              </a:solidFill>
            </a:endParaRPr>
          </a:p>
        </p:txBody>
      </p: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01A2BA20-24E9-D6B1-E6E3-2737DB37C1FD}"/>
              </a:ext>
            </a:extLst>
          </p:cNvPr>
          <p:cNvCxnSpPr>
            <a:stCxn id="93" idx="1"/>
            <a:endCxn id="12" idx="1"/>
          </p:cNvCxnSpPr>
          <p:nvPr/>
        </p:nvCxnSpPr>
        <p:spPr>
          <a:xfrm flipH="1" flipV="1">
            <a:off x="6912334" y="2119875"/>
            <a:ext cx="426257" cy="4764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TextBox 130">
            <a:extLst>
              <a:ext uri="{FF2B5EF4-FFF2-40B4-BE49-F238E27FC236}">
                <a16:creationId xmlns:a16="http://schemas.microsoft.com/office/drawing/2014/main" id="{9386D148-234B-E1EE-7DE9-CCA3E1832EF1}"/>
              </a:ext>
            </a:extLst>
          </p:cNvPr>
          <p:cNvSpPr txBox="1"/>
          <p:nvPr/>
        </p:nvSpPr>
        <p:spPr>
          <a:xfrm>
            <a:off x="1257151" y="1078671"/>
            <a:ext cx="16355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olidFill>
                  <a:schemeClr val="accent2"/>
                </a:solidFill>
              </a:rPr>
              <a:t>Interface connections</a:t>
            </a:r>
            <a:endParaRPr lang="en-US" sz="1200" dirty="0">
              <a:solidFill>
                <a:schemeClr val="accent2"/>
              </a:solidFill>
            </a:endParaRPr>
          </a:p>
        </p:txBody>
      </p: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506A9923-E668-2609-9B3C-6F6FFE3E3B6A}"/>
              </a:ext>
            </a:extLst>
          </p:cNvPr>
          <p:cNvCxnSpPr>
            <a:cxnSpLocks/>
          </p:cNvCxnSpPr>
          <p:nvPr/>
        </p:nvCxnSpPr>
        <p:spPr>
          <a:xfrm flipH="1">
            <a:off x="3496114" y="1558399"/>
            <a:ext cx="90565" cy="4964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TextBox 132">
            <a:extLst>
              <a:ext uri="{FF2B5EF4-FFF2-40B4-BE49-F238E27FC236}">
                <a16:creationId xmlns:a16="http://schemas.microsoft.com/office/drawing/2014/main" id="{724D5AD1-62A4-C525-2BA0-EF4DC5782354}"/>
              </a:ext>
            </a:extLst>
          </p:cNvPr>
          <p:cNvSpPr txBox="1"/>
          <p:nvPr/>
        </p:nvSpPr>
        <p:spPr>
          <a:xfrm>
            <a:off x="3402375" y="1295112"/>
            <a:ext cx="9653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olidFill>
                  <a:schemeClr val="accent2"/>
                </a:solidFill>
              </a:rPr>
              <a:t>QLM-:-QVB</a:t>
            </a:r>
            <a:endParaRPr lang="en-US" sz="1200" dirty="0">
              <a:solidFill>
                <a:schemeClr val="accent2"/>
              </a:solidFill>
            </a:endParaRPr>
          </a:p>
        </p:txBody>
      </p:sp>
      <p:sp>
        <p:nvSpPr>
          <p:cNvPr id="134" name="Isosceles Triangle 133">
            <a:extLst>
              <a:ext uri="{FF2B5EF4-FFF2-40B4-BE49-F238E27FC236}">
                <a16:creationId xmlns:a16="http://schemas.microsoft.com/office/drawing/2014/main" id="{5295D21F-D348-2F7E-E5EB-388735D736E9}"/>
              </a:ext>
            </a:extLst>
          </p:cNvPr>
          <p:cNvSpPr/>
          <p:nvPr/>
        </p:nvSpPr>
        <p:spPr>
          <a:xfrm rot="10800000">
            <a:off x="5306161" y="2407582"/>
            <a:ext cx="275919" cy="220216"/>
          </a:xfrm>
          <a:prstGeom prst="triangl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2BB7278-92DB-2048-3972-34D319C68AC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643" t="16308" r="33282" b="31750"/>
          <a:stretch/>
        </p:blipFill>
        <p:spPr>
          <a:xfrm>
            <a:off x="6059613" y="3585970"/>
            <a:ext cx="1470629" cy="878949"/>
          </a:xfrm>
          <a:prstGeom prst="rect">
            <a:avLst/>
          </a:prstGeom>
        </p:spPr>
      </p:pic>
      <p:sp>
        <p:nvSpPr>
          <p:cNvPr id="16" name="Right Brace 15">
            <a:extLst>
              <a:ext uri="{FF2B5EF4-FFF2-40B4-BE49-F238E27FC236}">
                <a16:creationId xmlns:a16="http://schemas.microsoft.com/office/drawing/2014/main" id="{153618A6-E818-0E0E-5488-006ABE3121C1}"/>
              </a:ext>
            </a:extLst>
          </p:cNvPr>
          <p:cNvSpPr/>
          <p:nvPr/>
        </p:nvSpPr>
        <p:spPr>
          <a:xfrm rot="5400000">
            <a:off x="6683929" y="2541358"/>
            <a:ext cx="208157" cy="156713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891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1FD4D16-4B9A-CE85-4A18-B62F74EEA00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776EBB1-C411-A12D-10FE-BE6C37FE5E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REX from ESS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73882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385EA87-F98A-2926-BD3F-9B3B2174E0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814E660-BF25-4843-B2A0-93C6E2B6253B}" type="slidenum">
              <a:rPr lang="en-BE" smtClean="0"/>
              <a:pPr/>
              <a:t>13</a:t>
            </a:fld>
            <a:endParaRPr lang="en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071828-6C79-10A3-7039-1DDB1006106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REX from ESS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469DB3-6B13-A059-F12D-AE9970622108}"/>
              </a:ext>
            </a:extLst>
          </p:cNvPr>
          <p:cNvSpPr txBox="1"/>
          <p:nvPr/>
        </p:nvSpPr>
        <p:spPr>
          <a:xfrm>
            <a:off x="7375506" y="57555"/>
            <a:ext cx="4736175" cy="261610"/>
          </a:xfrm>
          <a:prstGeom prst="rect">
            <a:avLst/>
          </a:prstGeom>
          <a:solidFill>
            <a:srgbClr val="FFFF00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GB" sz="1100" b="0" i="0" u="none" strike="noStrike" dirty="0">
                <a:solidFill>
                  <a:srgbClr val="333333"/>
                </a:solidFill>
                <a:effectLst/>
                <a:latin typeface="Arial" panose="020B0604020202020204" pitchFamily="34" charset="0"/>
                <a:hlinkClick r:id="rId2"/>
              </a:rPr>
              <a:t>2023-12-50 - Strategy and installation experience for ESS SRF linac.pptx</a:t>
            </a:r>
            <a:endParaRPr lang="en-GB" sz="11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9455FCF-F7CB-ABA8-4703-6FD5E789BEA2}"/>
              </a:ext>
            </a:extLst>
          </p:cNvPr>
          <p:cNvSpPr txBox="1"/>
          <p:nvPr/>
        </p:nvSpPr>
        <p:spPr>
          <a:xfrm>
            <a:off x="182868" y="897308"/>
            <a:ext cx="3397084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b="1" dirty="0"/>
              <a:t>Pilot Installation of ESS-CM</a:t>
            </a:r>
            <a:endParaRPr lang="en-US" sz="1200" b="1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200" dirty="0"/>
              <a:t>4m installation, included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de-DE" sz="1200" dirty="0"/>
              <a:t>Alignment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de-DE" sz="1200" dirty="0"/>
              <a:t>Connect to larger cryo system</a:t>
            </a:r>
          </a:p>
          <a:p>
            <a:pPr marL="1543050" lvl="3" indent="-171450">
              <a:buFont typeface="Arial" panose="020B0604020202020204" pitchFamily="34" charset="0"/>
              <a:buChar char="•"/>
            </a:pPr>
            <a:r>
              <a:rPr lang="de-DE" sz="1200" dirty="0"/>
              <a:t>Welding to valve box</a:t>
            </a:r>
          </a:p>
          <a:p>
            <a:pPr marL="1543050" lvl="3" indent="-171450">
              <a:buFont typeface="Arial" panose="020B0604020202020204" pitchFamily="34" charset="0"/>
              <a:buChar char="•"/>
            </a:pPr>
            <a:r>
              <a:rPr lang="de-DE" sz="1200" dirty="0"/>
              <a:t>Warm He piping </a:t>
            </a:r>
          </a:p>
          <a:p>
            <a:pPr marL="1543050" lvl="3" indent="-171450">
              <a:buFont typeface="Arial" panose="020B0604020202020204" pitchFamily="34" charset="0"/>
              <a:buChar char="•"/>
            </a:pPr>
            <a:r>
              <a:rPr lang="de-DE" sz="1200" dirty="0"/>
              <a:t>Vent lines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de-DE" sz="1200" dirty="0"/>
              <a:t>Ancilliaries</a:t>
            </a:r>
          </a:p>
          <a:p>
            <a:pPr marL="1543050" lvl="3" indent="-171450">
              <a:buFont typeface="Arial" panose="020B0604020202020204" pitchFamily="34" charset="0"/>
              <a:buChar char="•"/>
            </a:pPr>
            <a:r>
              <a:rPr lang="de-DE" sz="1200" dirty="0"/>
              <a:t>Connect to RFDS</a:t>
            </a:r>
          </a:p>
          <a:p>
            <a:pPr marL="1543050" lvl="3" indent="-171450">
              <a:buFont typeface="Arial" panose="020B0604020202020204" pitchFamily="34" charset="0"/>
              <a:buChar char="•"/>
            </a:pPr>
            <a:r>
              <a:rPr lang="de-DE" sz="1200" dirty="0"/>
              <a:t>Water cooling</a:t>
            </a:r>
          </a:p>
          <a:p>
            <a:pPr marL="1543050" lvl="3" indent="-171450">
              <a:buFont typeface="Arial" panose="020B0604020202020204" pitchFamily="34" charset="0"/>
              <a:buChar char="•"/>
            </a:pPr>
            <a:r>
              <a:rPr lang="de-DE" sz="1200" dirty="0"/>
              <a:t>Compressed air</a:t>
            </a:r>
          </a:p>
          <a:p>
            <a:pPr marL="1543050" lvl="3" indent="-171450">
              <a:buFont typeface="Arial" panose="020B0604020202020204" pitchFamily="34" charset="0"/>
              <a:buChar char="•"/>
            </a:pPr>
            <a:r>
              <a:rPr lang="de-DE" sz="1200" dirty="0"/>
              <a:t>Cabling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sz="1200" dirty="0"/>
              <a:t>Purpose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de-DE" sz="1200" dirty="0"/>
              <a:t>Collision resolution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de-DE" sz="1200" dirty="0"/>
              <a:t>Improve tools and precudre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de-DE" sz="1200" dirty="0"/>
              <a:t>Correct sequence of operations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5DC0BB-614F-03A0-41FB-DA0E05C945BE}"/>
              </a:ext>
            </a:extLst>
          </p:cNvPr>
          <p:cNvSpPr txBox="1"/>
          <p:nvPr/>
        </p:nvSpPr>
        <p:spPr>
          <a:xfrm>
            <a:off x="3709611" y="897308"/>
            <a:ext cx="24319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b="1" dirty="0"/>
              <a:t>Series Installation of ESS-CM</a:t>
            </a:r>
            <a:endParaRPr lang="en-US" sz="1200" b="1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200" dirty="0"/>
              <a:t>12 CMs in 5 months !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sz="1200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3B36641-FA6A-4388-2A71-CCFFBB620959}"/>
              </a:ext>
            </a:extLst>
          </p:cNvPr>
          <p:cNvCxnSpPr/>
          <p:nvPr/>
        </p:nvCxnSpPr>
        <p:spPr>
          <a:xfrm>
            <a:off x="3644781" y="816123"/>
            <a:ext cx="0" cy="58943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6543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385EA87-F98A-2926-BD3F-9B3B2174E0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814E660-BF25-4843-B2A0-93C6E2B6253B}" type="slidenum">
              <a:rPr lang="en-BE" smtClean="0"/>
              <a:pPr/>
              <a:t>14</a:t>
            </a:fld>
            <a:endParaRPr lang="en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071828-6C79-10A3-7039-1DDB1006106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REX from ESS (images)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469DB3-6B13-A059-F12D-AE9970622108}"/>
              </a:ext>
            </a:extLst>
          </p:cNvPr>
          <p:cNvSpPr txBox="1"/>
          <p:nvPr/>
        </p:nvSpPr>
        <p:spPr>
          <a:xfrm>
            <a:off x="7375506" y="57555"/>
            <a:ext cx="4736175" cy="261610"/>
          </a:xfrm>
          <a:prstGeom prst="rect">
            <a:avLst/>
          </a:prstGeom>
          <a:solidFill>
            <a:srgbClr val="FFFF00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GB" sz="1100" b="0" i="0" u="none" strike="noStrike" dirty="0">
                <a:solidFill>
                  <a:srgbClr val="333333"/>
                </a:solidFill>
                <a:effectLst/>
                <a:latin typeface="Arial" panose="020B0604020202020204" pitchFamily="34" charset="0"/>
                <a:hlinkClick r:id="rId2"/>
              </a:rPr>
              <a:t>2023-12-50 - Strategy and installation experience for ESS SRF linac.pptx</a:t>
            </a:r>
            <a:endParaRPr lang="en-GB" sz="11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807B3A-EC61-7377-7D35-492E279711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990"/>
          <a:stretch/>
        </p:blipFill>
        <p:spPr>
          <a:xfrm>
            <a:off x="277370" y="1104844"/>
            <a:ext cx="2224689" cy="1334980"/>
          </a:xfrm>
          <a:prstGeom prst="rect">
            <a:avLst/>
          </a:prstGeom>
        </p:spPr>
      </p:pic>
      <p:pic>
        <p:nvPicPr>
          <p:cNvPr id="12" name="Content Placeholder 13">
            <a:extLst>
              <a:ext uri="{FF2B5EF4-FFF2-40B4-BE49-F238E27FC236}">
                <a16:creationId xmlns:a16="http://schemas.microsoft.com/office/drawing/2014/main" id="{54CED506-82A8-5A0A-1A1B-357273791E5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7810" b="16694"/>
          <a:stretch/>
        </p:blipFill>
        <p:spPr>
          <a:xfrm>
            <a:off x="1738307" y="2640957"/>
            <a:ext cx="1379456" cy="12046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CC58551-4460-F21B-4390-2CDB6B1B019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1506" t="14089" b="9320"/>
          <a:stretch/>
        </p:blipFill>
        <p:spPr>
          <a:xfrm>
            <a:off x="276233" y="4345536"/>
            <a:ext cx="2056608" cy="133498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0C8A20E-5660-2D66-E462-25530FEBCC2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260" t="11947" r="79677" b="56356"/>
          <a:stretch/>
        </p:blipFill>
        <p:spPr>
          <a:xfrm>
            <a:off x="277369" y="2640957"/>
            <a:ext cx="1242981" cy="156357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E181E9C-9FC1-B0AD-0A9B-B417E8DAE4F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43371" y="3447213"/>
            <a:ext cx="1412293" cy="188305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9B562FA-7D47-F502-BD84-A9C51591D08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8068"/>
          <a:stretch/>
        </p:blipFill>
        <p:spPr>
          <a:xfrm>
            <a:off x="3843371" y="1104844"/>
            <a:ext cx="1418356" cy="2057099"/>
          </a:xfrm>
          <a:prstGeom prst="rect">
            <a:avLst/>
          </a:prstGeom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893F1DF-EEC5-C1EB-AA1E-9B24771B5C00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14256"/>
          <a:stretch/>
        </p:blipFill>
        <p:spPr>
          <a:xfrm>
            <a:off x="5454253" y="1104844"/>
            <a:ext cx="1326835" cy="2063243"/>
          </a:xfrm>
          <a:prstGeom prst="rect">
            <a:avLst/>
          </a:prstGeom>
        </p:spPr>
      </p:pic>
      <p:pic>
        <p:nvPicPr>
          <p:cNvPr id="9" name="Content Placeholder 14">
            <a:extLst>
              <a:ext uri="{FF2B5EF4-FFF2-40B4-BE49-F238E27FC236}">
                <a16:creationId xmlns:a16="http://schemas.microsoft.com/office/drawing/2014/main" id="{CEB89B5D-8A30-8E65-934F-A43F7765BCEA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31012" b="8403"/>
          <a:stretch/>
        </p:blipFill>
        <p:spPr>
          <a:xfrm>
            <a:off x="9400338" y="1104844"/>
            <a:ext cx="2546552" cy="205709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D154B18-9D2B-D438-5C45-02098BA1CA4E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18226" r="12448"/>
          <a:stretch/>
        </p:blipFill>
        <p:spPr>
          <a:xfrm>
            <a:off x="9443101" y="3638483"/>
            <a:ext cx="2503787" cy="2708716"/>
          </a:xfrm>
          <a:prstGeom prst="rect">
            <a:avLst/>
          </a:prstGeom>
        </p:spPr>
      </p:pic>
      <p:pic>
        <p:nvPicPr>
          <p:cNvPr id="15" name="Content Placeholder 12">
            <a:extLst>
              <a:ext uri="{FF2B5EF4-FFF2-40B4-BE49-F238E27FC236}">
                <a16:creationId xmlns:a16="http://schemas.microsoft.com/office/drawing/2014/main" id="{DED24316-BCE0-5FB0-50D7-057009298B6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070367" y="4694927"/>
            <a:ext cx="2203029" cy="1652272"/>
          </a:xfrm>
          <a:prstGeom prst="rect">
            <a:avLst/>
          </a:prstGeom>
        </p:spPr>
      </p:pic>
      <p:pic>
        <p:nvPicPr>
          <p:cNvPr id="16" name="Content Placeholder 12">
            <a:extLst>
              <a:ext uri="{FF2B5EF4-FFF2-40B4-BE49-F238E27FC236}">
                <a16:creationId xmlns:a16="http://schemas.microsoft.com/office/drawing/2014/main" id="{DD5D7BC2-D075-E8CD-F4B3-80E0E47ECFC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493423" y="1104844"/>
            <a:ext cx="1779973" cy="133498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15FDAEE-F24E-7EC2-EC69-FEB4F6AFDBE4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3516" r="4427"/>
          <a:stretch/>
        </p:blipFill>
        <p:spPr>
          <a:xfrm>
            <a:off x="7066610" y="2764563"/>
            <a:ext cx="2206785" cy="1797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932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4F2D61D-A871-25AE-8C9B-63062EF393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814E660-BF25-4843-B2A0-93C6E2B6253B}" type="slidenum">
              <a:rPr lang="en-BE" smtClean="0"/>
              <a:pPr/>
              <a:t>15</a:t>
            </a:fld>
            <a:endParaRPr lang="en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E4BD49-2006-6D80-CE76-1BDEFDA1A1B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ESS book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37E106-DC92-90BF-ED3A-A17D1D81EAEC}"/>
              </a:ext>
            </a:extLst>
          </p:cNvPr>
          <p:cNvSpPr txBox="1"/>
          <p:nvPr/>
        </p:nvSpPr>
        <p:spPr>
          <a:xfrm>
            <a:off x="4924627" y="284814"/>
            <a:ext cx="6094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ESS Book - Chapter 3 Final.pdf </a:t>
            </a:r>
            <a:br>
              <a:rPr lang="en-GB" dirty="0"/>
            </a:br>
            <a:r>
              <a:rPr lang="en-GB" dirty="0">
                <a:hlinkClick r:id="rId2" tooltip="https://ecm.sckcen.be/otcs/llisapi.dll/link/91586851"/>
              </a:rPr>
              <a:t>https://ecm.sckcen.be/OTCS/llisapi.dll/link/91586851</a:t>
            </a:r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77522B-6F51-527D-5FC1-6E1B3E260730}"/>
              </a:ext>
            </a:extLst>
          </p:cNvPr>
          <p:cNvSpPr txBox="1"/>
          <p:nvPr/>
        </p:nvSpPr>
        <p:spPr>
          <a:xfrm>
            <a:off x="2976572" y="321736"/>
            <a:ext cx="2412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highlight>
                  <a:srgbClr val="FFFF00"/>
                </a:highlight>
              </a:rPr>
              <a:t>To read absolutely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52FC94-857F-CCCF-97BE-2902E28070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584" y="1363054"/>
            <a:ext cx="4059750" cy="1503611"/>
          </a:xfrm>
          <a:prstGeom prst="rect">
            <a:avLst/>
          </a:prstGeom>
        </p:spPr>
      </p:pic>
      <p:sp>
        <p:nvSpPr>
          <p:cNvPr id="8" name="Arrow: Down 7">
            <a:extLst>
              <a:ext uri="{FF2B5EF4-FFF2-40B4-BE49-F238E27FC236}">
                <a16:creationId xmlns:a16="http://schemas.microsoft.com/office/drawing/2014/main" id="{5D230856-7A44-19BD-2B0F-76C4AAC114D9}"/>
              </a:ext>
            </a:extLst>
          </p:cNvPr>
          <p:cNvSpPr/>
          <p:nvPr/>
        </p:nvSpPr>
        <p:spPr>
          <a:xfrm rot="13123215">
            <a:off x="2674835" y="2427005"/>
            <a:ext cx="290557" cy="534113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066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1FD4D16-4B9A-CE85-4A18-B62F74EEA00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776EBB1-C411-A12D-10FE-BE6C37FE5E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QSYS Installation</a:t>
            </a:r>
            <a:br>
              <a:rPr lang="en-US" dirty="0"/>
            </a:br>
            <a:r>
              <a:rPr lang="en-US" dirty="0"/>
              <a:t>in the LTU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50546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814E660-BF25-4843-B2A0-93C6E2B6253B}" type="slidenum">
              <a:rPr lang="en-BE" smtClean="0"/>
              <a:pPr/>
              <a:t>17</a:t>
            </a:fld>
            <a:endParaRPr lang="en-BE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166497" y="19591"/>
            <a:ext cx="6558400" cy="5715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Constraints and Considerations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816CDC6-6E3E-760A-3128-2606A64DFCC1}"/>
              </a:ext>
            </a:extLst>
          </p:cNvPr>
          <p:cNvSpPr txBox="1"/>
          <p:nvPr/>
        </p:nvSpPr>
        <p:spPr>
          <a:xfrm>
            <a:off x="262466" y="488541"/>
            <a:ext cx="5501671" cy="4585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/>
              <a:t>For Installation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accent2"/>
                </a:solidFill>
              </a:rPr>
              <a:t>General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200" dirty="0"/>
              <a:t>Removal of any </a:t>
            </a:r>
            <a:r>
              <a:rPr lang="en-US" sz="1200" dirty="0" err="1"/>
              <a:t>EndCap</a:t>
            </a:r>
            <a:r>
              <a:rPr lang="en-US" sz="1200" dirty="0"/>
              <a:t> is only allowed when the respective system is at room temperature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accent2"/>
                </a:solidFill>
              </a:rPr>
              <a:t>Handling of QDB (=QLM, QVBs, QVE)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200" dirty="0"/>
              <a:t>The QDBs are relocated and positioned by the QDB Contractor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200" dirty="0"/>
              <a:t>The QDBs are aligned by the SCK CEN </a:t>
            </a:r>
            <a:r>
              <a:rPr lang="en-US" sz="1200" dirty="0">
                <a:solidFill>
                  <a:srgbClr val="FF0000"/>
                </a:solidFill>
              </a:rPr>
              <a:t>[TBC]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200" dirty="0"/>
              <a:t>The QVB’s Jumper might be delivered as a separate item (due to space constraints during relocation)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accent2"/>
                </a:solidFill>
              </a:rPr>
              <a:t>Handling of QM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200" dirty="0"/>
              <a:t>The QMs are relocated, positioned, and aligned by SCK CEN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200" dirty="0"/>
              <a:t>Positioning can be in any order, provided the respective QVB is already in positioned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sz="1200" dirty="0"/>
              <a:t>Note: Relocation still requires the QM vessel to pass through the already busy LTU corridor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200" dirty="0"/>
              <a:t>Actions prior to positioning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sz="1200" dirty="0"/>
              <a:t>For the QM, previous removal of the chimney’s end cap 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sz="1200" dirty="0"/>
              <a:t>For the QVB, previous removal of the jumper’s test cap (=end cap). 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742950" lvl="1" indent="-285750">
              <a:buFont typeface="+mj-lt"/>
              <a:buAutoNum type="arabicPeriod"/>
            </a:pPr>
            <a:endParaRPr lang="en-US" sz="12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8E3D238-8A52-FFA9-E771-BA2CADB95B77}"/>
              </a:ext>
            </a:extLst>
          </p:cNvPr>
          <p:cNvSpPr txBox="1"/>
          <p:nvPr/>
        </p:nvSpPr>
        <p:spPr>
          <a:xfrm>
            <a:off x="5994402" y="738094"/>
            <a:ext cx="5410198" cy="4339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accent2"/>
                </a:solidFill>
              </a:rPr>
              <a:t>Connecting QDB’s Internal Interfaces (QVB-:-QVB &amp; QLM-:-QLM &amp; QVB-:-QLM &amp; QVB-:-QVE)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200" dirty="0"/>
              <a:t>Scope of the QDB Contractor (part of SAT1)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200" dirty="0"/>
              <a:t>These connections are all identical by design (=standardize effort)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200" dirty="0"/>
              <a:t>Duration: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sz="1200" dirty="0"/>
              <a:t>1 week per connection </a:t>
            </a:r>
            <a:r>
              <a:rPr lang="en-US" sz="1200" dirty="0">
                <a:solidFill>
                  <a:srgbClr val="FF0000"/>
                </a:solidFill>
              </a:rPr>
              <a:t>[TBC]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b="1" dirty="0">
              <a:solidFill>
                <a:schemeClr val="accent2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accent2"/>
                </a:solidFill>
              </a:rPr>
              <a:t>Connecting QDB’s External Interfaces</a:t>
            </a:r>
          </a:p>
          <a:p>
            <a:pPr lvl="1"/>
            <a:r>
              <a:rPr lang="en-US" sz="1200" b="1" dirty="0">
                <a:solidFill>
                  <a:schemeClr val="accent2"/>
                </a:solidFill>
              </a:rPr>
              <a:t>QM-:-QVB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200" dirty="0"/>
              <a:t>Scope of QDB Contractor (part of acceptance during “SAT2”)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200" dirty="0"/>
              <a:t>Connecting a QM to a QVB is only allowed with a warm QDB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200" dirty="0"/>
              <a:t>Timing: Preferred is </a:t>
            </a:r>
            <a:r>
              <a:rPr lang="en-US" sz="1200" i="1" dirty="0"/>
              <a:t>after</a:t>
            </a:r>
            <a:r>
              <a:rPr lang="en-US" sz="1200" dirty="0"/>
              <a:t> concluding QDB’s cold qualification. [see commissioning constraints]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200" dirty="0"/>
              <a:t>Duration: 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sz="1200" dirty="0"/>
              <a:t>1 week per connection </a:t>
            </a:r>
            <a:r>
              <a:rPr lang="en-US" sz="1200" dirty="0">
                <a:solidFill>
                  <a:srgbClr val="FF0000"/>
                </a:solidFill>
              </a:rPr>
              <a:t>[TBC]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accent2"/>
                </a:solidFill>
              </a:rPr>
              <a:t>Cabling and Cabinets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200" dirty="0"/>
              <a:t>All </a:t>
            </a:r>
            <a:r>
              <a:rPr lang="en-US" sz="1200" dirty="0" err="1"/>
              <a:t>cryo</a:t>
            </a:r>
            <a:r>
              <a:rPr lang="en-US" sz="1200" dirty="0"/>
              <a:t> equipment will be equipped with a “patch panel” to centralize all electrical wires. This patch panel then connects to the multi-signal cables running towards the “</a:t>
            </a:r>
            <a:r>
              <a:rPr lang="en-US" sz="1200" dirty="0" err="1"/>
              <a:t>cryo</a:t>
            </a:r>
            <a:r>
              <a:rPr lang="en-US" sz="1200" dirty="0"/>
              <a:t> cabinets” in the AUB. [FYI, </a:t>
            </a:r>
            <a:r>
              <a:rPr lang="en-US" sz="1200" dirty="0" err="1"/>
              <a:t>cryo</a:t>
            </a:r>
            <a:r>
              <a:rPr lang="en-US" sz="1200" dirty="0"/>
              <a:t> calls all cabling between the patch panel and the cabinets “</a:t>
            </a:r>
            <a:r>
              <a:rPr lang="en-US" sz="1200" b="1" dirty="0"/>
              <a:t>Section 1</a:t>
            </a:r>
            <a:r>
              <a:rPr lang="en-US" sz="1200" dirty="0"/>
              <a:t>” of the Instrumentation Path]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endParaRPr lang="en-US" sz="1200" dirty="0"/>
          </a:p>
        </p:txBody>
      </p: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10E06A22-4715-A6E1-B661-DDFE35FA091C}"/>
              </a:ext>
            </a:extLst>
          </p:cNvPr>
          <p:cNvCxnSpPr/>
          <p:nvPr/>
        </p:nvCxnSpPr>
        <p:spPr>
          <a:xfrm>
            <a:off x="5858933" y="702733"/>
            <a:ext cx="0" cy="59647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1" name="Picture 130">
            <a:extLst>
              <a:ext uri="{FF2B5EF4-FFF2-40B4-BE49-F238E27FC236}">
                <a16:creationId xmlns:a16="http://schemas.microsoft.com/office/drawing/2014/main" id="{EE3D90E7-53BD-83A4-96FD-D5856ED487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7215" y="72891"/>
            <a:ext cx="2155656" cy="58610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26792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814E660-BF25-4843-B2A0-93C6E2B6253B}" type="slidenum">
              <a:rPr lang="en-BE" smtClean="0"/>
              <a:pPr/>
              <a:t>18</a:t>
            </a:fld>
            <a:endParaRPr lang="en-BE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166497" y="19591"/>
            <a:ext cx="6558400" cy="5715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Constraints and Considerations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816CDC6-6E3E-760A-3128-2606A64DFCC1}"/>
              </a:ext>
            </a:extLst>
          </p:cNvPr>
          <p:cNvSpPr txBox="1"/>
          <p:nvPr/>
        </p:nvSpPr>
        <p:spPr>
          <a:xfrm>
            <a:off x="262467" y="488541"/>
            <a:ext cx="5226293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/>
              <a:t>For Commissioning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accent2"/>
                </a:solidFill>
              </a:rPr>
              <a:t>Cool-down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The QDB can only be cooled down as a whole (no missing elements such as QLM, QVBs, or QVE)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The QDB can be cooled down with any number of installed QMs (zero, a few, or all)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Cooling down the QDB requires: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200" dirty="0"/>
              <a:t>A working QPLANT, QDB:CS (control system of QDB), WPS (</a:t>
            </a:r>
            <a:r>
              <a:rPr lang="en-US" sz="1200" dirty="0" err="1"/>
              <a:t>cryo</a:t>
            </a:r>
            <a:r>
              <a:rPr lang="en-US" sz="1200" dirty="0"/>
              <a:t> warm pipping system)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sz="1200" dirty="0"/>
              <a:t>The QVB-:-QM interface to the closed by either</a:t>
            </a:r>
          </a:p>
          <a:p>
            <a:pPr marL="1543050" lvl="3" indent="-171450">
              <a:buFont typeface="Arial" panose="020B0604020202020204" pitchFamily="34" charset="0"/>
              <a:buChar char="•"/>
            </a:pPr>
            <a:r>
              <a:rPr lang="en-US" sz="1200" dirty="0"/>
              <a:t>the respective QM, or</a:t>
            </a:r>
          </a:p>
          <a:p>
            <a:pPr marL="1543050" lvl="3" indent="-171450">
              <a:buFont typeface="Arial" panose="020B0604020202020204" pitchFamily="34" charset="0"/>
              <a:buChar char="•"/>
            </a:pPr>
            <a:r>
              <a:rPr lang="en-US" sz="1200" dirty="0"/>
              <a:t>an end cap (= special blind flange). For the QVB, this end cap doubles as “test cap”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685800" indent="-22860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accent2"/>
                </a:solidFill>
              </a:rPr>
              <a:t>Cold testing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200" dirty="0"/>
              <a:t>The QDB Cold Test “can” be performed with any number of QMs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200" dirty="0"/>
              <a:t>The QDB Cold Test “should” be performed with </a:t>
            </a:r>
            <a:r>
              <a:rPr lang="en-US" sz="1200" i="1" dirty="0"/>
              <a:t>zero</a:t>
            </a:r>
            <a:r>
              <a:rPr lang="en-US" sz="1200" dirty="0"/>
              <a:t> QMs. 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sz="1200" dirty="0"/>
              <a:t>This is to reduce technical &amp; contractual risks, and is negotiable in case of conflict with (project) schedule/goals.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200" dirty="0"/>
              <a:t>QDB Contract: the SAT2 requires all QMs to be connected</a:t>
            </a:r>
          </a:p>
        </p:txBody>
      </p: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10E06A22-4715-A6E1-B661-DDFE35FA091C}"/>
              </a:ext>
            </a:extLst>
          </p:cNvPr>
          <p:cNvCxnSpPr/>
          <p:nvPr/>
        </p:nvCxnSpPr>
        <p:spPr>
          <a:xfrm>
            <a:off x="5858933" y="702733"/>
            <a:ext cx="0" cy="59647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85DD9421-0CC7-5CB1-868C-B840FE6454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7215" y="72891"/>
            <a:ext cx="2155656" cy="58610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66741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A7A5AE-5360-9CAE-AF62-99DB4B9B5E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E366A2-AC02-2AE7-0B5C-6338636F0A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814E660-BF25-4843-B2A0-93C6E2B6253B}" type="slidenum">
              <a:rPr lang="en-BE" smtClean="0"/>
              <a:pPr/>
              <a:t>19</a:t>
            </a:fld>
            <a:endParaRPr lang="en-BE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73BAEEC-A5ED-BC9E-84DE-ECFA9DF7DD9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66497" y="19591"/>
            <a:ext cx="6558400" cy="5715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QSYS Readiness Requirements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ECDB64D-690C-4F1E-5525-B357C208EFBD}"/>
              </a:ext>
            </a:extLst>
          </p:cNvPr>
          <p:cNvSpPr txBox="1"/>
          <p:nvPr/>
        </p:nvSpPr>
        <p:spPr>
          <a:xfrm>
            <a:off x="262467" y="488541"/>
            <a:ext cx="5226293" cy="56938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/>
              <a:t>For QDB Commissioning Run 1</a:t>
            </a:r>
          </a:p>
          <a:p>
            <a:pPr lvl="0"/>
            <a:endParaRPr lang="en-US" sz="1200" dirty="0"/>
          </a:p>
          <a:p>
            <a:pPr lvl="0"/>
            <a:r>
              <a:rPr lang="en-US" sz="1200" b="1" dirty="0"/>
              <a:t>Required to be ready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Controls and Interlocks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200" dirty="0"/>
              <a:t>CIS scope for </a:t>
            </a:r>
            <a:r>
              <a:rPr lang="en-US" sz="1200" dirty="0" err="1"/>
              <a:t>cryo</a:t>
            </a:r>
            <a:endParaRPr lang="en-US" sz="1200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200" dirty="0" err="1"/>
              <a:t>Cryo</a:t>
            </a:r>
            <a:r>
              <a:rPr lang="en-US" sz="1200" dirty="0"/>
              <a:t> cabinets (includes power supplies, signal conditioners, PLC cards) (scope ICS)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200" dirty="0"/>
              <a:t>Any interlock system (LPS or DIS)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Electrical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200" dirty="0"/>
              <a:t>Connect patch panel to “Section 1” cable (includes grounding, power cables, signal cables) (scope NFS)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INVAC Systems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200" dirty="0"/>
              <a:t>Connect pumps and gauges to QDB and QM (scope ACM-team)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Instrument Air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200" dirty="0"/>
              <a:t>Connect dedicated air header to QDB (scope NFS)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Water system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200" dirty="0"/>
              <a:t>CPLR water loop running (scope NFS)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LTU Infrastructure (scope NFS)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200" dirty="0"/>
              <a:t>Oxygen deficiency monitors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200" dirty="0"/>
              <a:t>Safety devices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200" dirty="0"/>
              <a:t>Presence controls (tbc if we limit LTU presence)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QSYS (Minerva Cryogenic System)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200" dirty="0"/>
              <a:t>QPLANT, Cryoplant – 100 %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200" dirty="0"/>
              <a:t>QDIST, </a:t>
            </a:r>
            <a:r>
              <a:rPr lang="en-US" sz="1200" dirty="0" err="1"/>
              <a:t>Cryo</a:t>
            </a:r>
            <a:r>
              <a:rPr lang="en-US" sz="1200" dirty="0"/>
              <a:t> Distribution – 100 %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sz="1200" dirty="0"/>
              <a:t>Full QDB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sz="1200" dirty="0"/>
              <a:t>Includes PeMo-FLOW1, to be installed in AUB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200" dirty="0"/>
              <a:t>QINFRA, </a:t>
            </a:r>
            <a:r>
              <a:rPr lang="en-US" sz="1200" dirty="0" err="1"/>
              <a:t>Cryo</a:t>
            </a:r>
            <a:r>
              <a:rPr lang="en-US" sz="1200" dirty="0"/>
              <a:t> Infrastructure – up to 80 %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sz="1200" dirty="0"/>
              <a:t>WPS (Warm piping system)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200" dirty="0"/>
              <a:t>QM, Cryomodules – 1 of 24</a:t>
            </a:r>
          </a:p>
          <a:p>
            <a:pPr lvl="0"/>
            <a:endParaRPr lang="en-US" sz="1200" dirty="0"/>
          </a:p>
        </p:txBody>
      </p: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D449A62D-3526-6BFB-C9EA-332A5A2FDF1B}"/>
              </a:ext>
            </a:extLst>
          </p:cNvPr>
          <p:cNvCxnSpPr/>
          <p:nvPr/>
        </p:nvCxnSpPr>
        <p:spPr>
          <a:xfrm>
            <a:off x="5858933" y="702733"/>
            <a:ext cx="0" cy="59647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C5CD0AE6-F281-55B7-7670-B1FBA5DE69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7215" y="72891"/>
            <a:ext cx="2155656" cy="58610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D10DEFE-DC99-017F-AD64-4ED15A9A21FF}"/>
              </a:ext>
            </a:extLst>
          </p:cNvPr>
          <p:cNvSpPr txBox="1"/>
          <p:nvPr/>
        </p:nvSpPr>
        <p:spPr>
          <a:xfrm>
            <a:off x="6096000" y="488541"/>
            <a:ext cx="5226293" cy="2185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1600" b="1" dirty="0"/>
          </a:p>
          <a:p>
            <a:pPr lvl="0"/>
            <a:endParaRPr lang="en-US" sz="1200" b="1" dirty="0">
              <a:solidFill>
                <a:schemeClr val="accent2"/>
              </a:solidFill>
            </a:endParaRPr>
          </a:p>
          <a:p>
            <a:pPr lvl="0"/>
            <a:r>
              <a:rPr lang="en-US" sz="1200" b="1" dirty="0"/>
              <a:t>NOT Required to be ready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Any RF related equipment or cabinet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200" dirty="0"/>
              <a:t>[unless the project &amp; RF-Team decides to perform RF activities right after we are done; like CPLR conditioning; that would be too ambitious in my opinion]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200" dirty="0"/>
              <a:t>SSA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200" dirty="0"/>
              <a:t>TXL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BVAC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Warm beam-line sections</a:t>
            </a:r>
          </a:p>
        </p:txBody>
      </p:sp>
    </p:spTree>
    <p:extLst>
      <p:ext uri="{BB962C8B-B14F-4D97-AF65-F5344CB8AC3E}">
        <p14:creationId xmlns:p14="http://schemas.microsoft.com/office/powerpoint/2010/main" val="2972912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814E660-BF25-4843-B2A0-93C6E2B6253B}" type="slidenum">
              <a:rPr lang="en-BE" smtClean="0"/>
              <a:pPr/>
              <a:t>2</a:t>
            </a:fld>
            <a:endParaRPr lang="en-BE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References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E94B936-4EB6-B1E1-9091-D40913D464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0675818"/>
              </p:ext>
            </p:extLst>
          </p:nvPr>
        </p:nvGraphicFramePr>
        <p:xfrm>
          <a:off x="1737170" y="873490"/>
          <a:ext cx="9376636" cy="3576320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476191">
                  <a:extLst>
                    <a:ext uri="{9D8B030D-6E8A-4147-A177-3AD203B41FA5}">
                      <a16:colId xmlns:a16="http://schemas.microsoft.com/office/drawing/2014/main" val="2852406837"/>
                    </a:ext>
                  </a:extLst>
                </a:gridCol>
                <a:gridCol w="2238998">
                  <a:extLst>
                    <a:ext uri="{9D8B030D-6E8A-4147-A177-3AD203B41FA5}">
                      <a16:colId xmlns:a16="http://schemas.microsoft.com/office/drawing/2014/main" val="1059190958"/>
                    </a:ext>
                  </a:extLst>
                </a:gridCol>
                <a:gridCol w="871671">
                  <a:extLst>
                    <a:ext uri="{9D8B030D-6E8A-4147-A177-3AD203B41FA5}">
                      <a16:colId xmlns:a16="http://schemas.microsoft.com/office/drawing/2014/main" val="3343471549"/>
                    </a:ext>
                  </a:extLst>
                </a:gridCol>
                <a:gridCol w="5789776">
                  <a:extLst>
                    <a:ext uri="{9D8B030D-6E8A-4147-A177-3AD203B41FA5}">
                      <a16:colId xmlns:a16="http://schemas.microsoft.com/office/drawing/2014/main" val="34698522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de-DE" sz="1200" dirty="0">
                          <a:solidFill>
                            <a:schemeClr val="tx1"/>
                          </a:solidFill>
                        </a:rPr>
                        <a:t>REF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de-DE" sz="1200" dirty="0">
                          <a:solidFill>
                            <a:schemeClr val="tx1"/>
                          </a:solidFill>
                        </a:rPr>
                        <a:t>Title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de-DE" sz="1200" dirty="0">
                          <a:solidFill>
                            <a:schemeClr val="tx1"/>
                          </a:solidFill>
                        </a:rPr>
                        <a:t>ALX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de-DE" sz="1200" dirty="0">
                          <a:solidFill>
                            <a:schemeClr val="tx1"/>
                          </a:solidFill>
                        </a:rPr>
                        <a:t>Notes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74993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de-DE" sz="1200" dirty="0">
                          <a:solidFill>
                            <a:schemeClr val="tx1"/>
                          </a:solidFill>
                        </a:rPr>
                        <a:t>[1]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QSYS Buildings Overview.ppt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-7937">
                        <a:buFont typeface="Arial" panose="020B0604020202020204" pitchFamily="34" charset="0"/>
                        <a:buNone/>
                      </a:pPr>
                      <a:r>
                        <a:rPr lang="de-DE" sz="1200" dirty="0">
                          <a:solidFill>
                            <a:schemeClr val="tx1"/>
                          </a:solidFill>
                        </a:rPr>
                        <a:t>46467661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sz="1200" dirty="0">
                          <a:solidFill>
                            <a:schemeClr val="tx1"/>
                          </a:solidFill>
                        </a:rPr>
                        <a:t>Master ppt by ACR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sz="1200" dirty="0">
                          <a:solidFill>
                            <a:schemeClr val="tx1"/>
                          </a:solidFill>
                        </a:rPr>
                        <a:t>Contains overview of QSYS related buildings </a:t>
                      </a:r>
                    </a:p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Masterplan Layout, Buildings, Rooms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9962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de-DE" sz="1200" dirty="0">
                          <a:solidFill>
                            <a:schemeClr val="tx1"/>
                          </a:solidFill>
                        </a:rPr>
                        <a:t>[2]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de-DE" sz="1200" dirty="0">
                          <a:solidFill>
                            <a:schemeClr val="tx1"/>
                          </a:solidFill>
                        </a:rPr>
                        <a:t>QSYS Commissioning Overview.ppt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de-DE" sz="1200" dirty="0">
                          <a:solidFill>
                            <a:schemeClr val="tx1"/>
                          </a:solidFill>
                        </a:rPr>
                        <a:t>91190087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sz="1200" dirty="0">
                          <a:solidFill>
                            <a:schemeClr val="tx1"/>
                          </a:solidFill>
                        </a:rPr>
                        <a:t>Master ppt by ACR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sz="1200" dirty="0">
                          <a:solidFill>
                            <a:schemeClr val="tx1"/>
                          </a:solidFill>
                        </a:rPr>
                        <a:t>Contains „what“ has to be done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84886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de-DE" sz="1200" dirty="0">
                          <a:solidFill>
                            <a:schemeClr val="tx1"/>
                          </a:solidFill>
                        </a:rPr>
                        <a:t>[3]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de-DE" sz="1200" dirty="0">
                          <a:solidFill>
                            <a:schemeClr val="tx1"/>
                          </a:solidFill>
                        </a:rPr>
                        <a:t>Sandbox </a:t>
                      </a:r>
                      <a:r>
                        <a:rPr lang="de-DE" sz="1200">
                          <a:solidFill>
                            <a:schemeClr val="tx1"/>
                          </a:solidFill>
                        </a:rPr>
                        <a:t>Installation Plan.mmp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de-DE" sz="1200" dirty="0">
                          <a:solidFill>
                            <a:schemeClr val="tx1"/>
                          </a:solidFill>
                        </a:rPr>
                        <a:t>92098277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sz="1200" dirty="0">
                          <a:solidFill>
                            <a:schemeClr val="tx1"/>
                          </a:solidFill>
                        </a:rPr>
                        <a:t>Sandbox planning in mpp by FDO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9542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de-DE" sz="1200" dirty="0">
                          <a:solidFill>
                            <a:schemeClr val="tx1"/>
                          </a:solidFill>
                        </a:rPr>
                        <a:t>[4]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de-DE" sz="1200" dirty="0">
                          <a:solidFill>
                            <a:schemeClr val="tx1"/>
                          </a:solidFill>
                        </a:rPr>
                        <a:t>MINERVA Master Milestones.mmp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32666094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sz="1200" dirty="0">
                          <a:solidFill>
                            <a:schemeClr val="tx1"/>
                          </a:solidFill>
                        </a:rPr>
                        <a:t>Master mmp by EDK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2725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de-DE" sz="1200" dirty="0">
                          <a:solidFill>
                            <a:schemeClr val="tx1"/>
                          </a:solidFill>
                        </a:rPr>
                        <a:t>[5]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200" dirty="0">
                          <a:latin typeface="Aptos" panose="020B0004020202020204" pitchFamily="34" charset="0"/>
                        </a:rPr>
                        <a:t>Project Structuring – Define the Framework.ppt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The how we ‘d like to embrace the making of the Installation &amp; Commissioning planning for the 70 MeV Acc.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The how the installation / commissioning should happen (focusing on project tools)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15236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de-DE" sz="1200" dirty="0">
                          <a:solidFill>
                            <a:schemeClr val="tx1"/>
                          </a:solidFill>
                        </a:rPr>
                        <a:t>[6]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de-DE" sz="1200" dirty="0">
                          <a:solidFill>
                            <a:schemeClr val="tx1"/>
                          </a:solidFill>
                        </a:rPr>
                        <a:t>ATS_NFS_Planning.xlsx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de-DE" sz="1200" dirty="0">
                          <a:solidFill>
                            <a:schemeClr val="tx1"/>
                          </a:solidFill>
                        </a:rPr>
                        <a:t>95494058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sz="1200" dirty="0">
                          <a:solidFill>
                            <a:schemeClr val="tx1"/>
                          </a:solidFill>
                        </a:rPr>
                        <a:t>Master Milestones by Diamantis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19644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92056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F5C3CD-8316-8F91-F0F1-3838D1CCA8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37B726-EAB5-FE40-E72A-C0CA80433C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814E660-BF25-4843-B2A0-93C6E2B6253B}" type="slidenum">
              <a:rPr lang="en-BE" smtClean="0"/>
              <a:pPr/>
              <a:t>20</a:t>
            </a:fld>
            <a:endParaRPr lang="en-BE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A90F7DA-2D21-E861-BBA0-6CD5A5C3750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66496" y="19591"/>
            <a:ext cx="7362711" cy="571500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QSYS Installation &amp; Commissioning (in LTU)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94B931B-FED0-60C4-7793-FE7ABB5D6B95}"/>
              </a:ext>
            </a:extLst>
          </p:cNvPr>
          <p:cNvSpPr txBox="1"/>
          <p:nvPr/>
        </p:nvSpPr>
        <p:spPr>
          <a:xfrm>
            <a:off x="262467" y="488541"/>
            <a:ext cx="5226293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/>
              <a:t>QDB Stand-Alone Installation</a:t>
            </a:r>
          </a:p>
          <a:p>
            <a:endParaRPr lang="en-US" sz="12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Activities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200" dirty="0"/>
              <a:t>Install QDB’s support structures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200" dirty="0"/>
              <a:t>Place QDB Elements (QLM, QVBs, QVE).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200" dirty="0"/>
              <a:t>Align and interconnect all QDB Elements.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200" dirty="0"/>
              <a:t>Connect all QDB Internal Interfaces (QVB-:-QVB, QLM-:-QLM, QVB-:-QLM, QVB-:-QVE).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200" dirty="0"/>
              <a:t>Install all applicable </a:t>
            </a:r>
            <a:r>
              <a:rPr lang="en-US" sz="1200" dirty="0" err="1"/>
              <a:t>PeMos</a:t>
            </a:r>
            <a:r>
              <a:rPr lang="en-US" sz="12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Constraints / Requirements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Installation order and slot allocation shall follow SCK CEN instructions.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Space limitations from QRB test cap shall be considered in planning/sequencing.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No material transport or tools are provided by SCK CEN.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/>
          </a:p>
        </p:txBody>
      </p: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44553B80-FC0D-5ECF-0B44-60720E0B9D74}"/>
              </a:ext>
            </a:extLst>
          </p:cNvPr>
          <p:cNvCxnSpPr/>
          <p:nvPr/>
        </p:nvCxnSpPr>
        <p:spPr>
          <a:xfrm>
            <a:off x="5858933" y="702733"/>
            <a:ext cx="0" cy="59647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67E78562-3FFE-0143-6218-B6D88C3934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7215" y="72891"/>
            <a:ext cx="2155656" cy="58610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5E4233F-9EF0-DA16-D9A2-3CDFC6E96CA1}"/>
              </a:ext>
            </a:extLst>
          </p:cNvPr>
          <p:cNvSpPr txBox="1"/>
          <p:nvPr/>
        </p:nvSpPr>
        <p:spPr>
          <a:xfrm>
            <a:off x="6096000" y="488541"/>
            <a:ext cx="5226293" cy="63709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/>
              <a:t>QDB Interface Installation (Phase A)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/>
              <a:t>Activities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200" dirty="0"/>
              <a:t>Connect QLM-:-QRB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sz="1200" dirty="0"/>
              <a:t>First remove QRB test cap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sz="1200" dirty="0"/>
              <a:t>Make connection *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200" dirty="0"/>
              <a:t>Cabling 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sz="1200" dirty="0"/>
              <a:t>QDB to Section 1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sz="1200" dirty="0"/>
              <a:t>Section 1 to Cabinets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200" dirty="0"/>
              <a:t>Connect all QDB Elements to Site Utilities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200" dirty="0"/>
              <a:t>Connect all QDB to INVAC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200" dirty="0"/>
              <a:t>Connect all QDB Elements to WPS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200" dirty="0"/>
              <a:t>Install pilot QM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200" dirty="0"/>
              <a:t>Connect pilot QVB-:-QM 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sz="1200" dirty="0"/>
              <a:t>First position QM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sz="1200" dirty="0"/>
              <a:t>Make connection *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200" dirty="0"/>
              <a:t>(*) Make Connection means,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sz="1200" dirty="0"/>
              <a:t>Join process pipes.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sz="1200" dirty="0"/>
              <a:t>Restore continuity of thermal shields and MLI.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sz="1200" dirty="0"/>
              <a:t>Join vacuum jackets.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b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/>
              <a:t>Constraints / Requirements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200" dirty="0"/>
              <a:t>QPLANT is fully operational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200" dirty="0"/>
              <a:t>QDB Cabinets are installed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200" dirty="0"/>
              <a:t>Removal of any end cap only at room temperature.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200" dirty="0"/>
              <a:t>QRB remains capped until QLM connection is scheduled (≥2 months advance notice to SCK CEN).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200" dirty="0"/>
              <a:t>Each QVB must be installed before its respective QM.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200" dirty="0"/>
              <a:t>QM relocation/alignment by SCK CEN; sequencing shall adapt accordingly.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200" dirty="0"/>
              <a:t>TC-LB removal from QVB performed upon SCK CEN request before QM placement.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200" dirty="0"/>
              <a:t>External QM-:-QVB connections only when QDB is warm.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200" dirty="0"/>
              <a:t>SCK CEN does not provide any material transport nor tools to QDB Contractor.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EB8E6897-19CC-97EA-0942-7818B615B8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26481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5424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48153F-2515-80F6-555B-80E36ADBFB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DE4AEEC-DB9E-C1EE-193D-3BB9BDC4F5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814E660-BF25-4843-B2A0-93C6E2B6253B}" type="slidenum">
              <a:rPr lang="en-BE" smtClean="0"/>
              <a:pPr/>
              <a:t>21</a:t>
            </a:fld>
            <a:endParaRPr lang="en-BE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BEBCFCA-0D2E-973D-EA57-A5D218463D0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66496" y="19591"/>
            <a:ext cx="7362711" cy="571500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QSYS Installation &amp; Commissioning (in LTU)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1E498EE-2878-69A2-C0B1-A6A6D331C641}"/>
              </a:ext>
            </a:extLst>
          </p:cNvPr>
          <p:cNvSpPr txBox="1"/>
          <p:nvPr/>
        </p:nvSpPr>
        <p:spPr>
          <a:xfrm>
            <a:off x="262467" y="488541"/>
            <a:ext cx="5226293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/>
              <a:t>QDB Commissioning Run 1</a:t>
            </a:r>
          </a:p>
          <a:p>
            <a:endParaRPr lang="en-US" sz="12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Activities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Constraints / Requirements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/>
          </a:p>
        </p:txBody>
      </p: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43A208E8-A4E8-CA8B-904C-421E5C53EEF9}"/>
              </a:ext>
            </a:extLst>
          </p:cNvPr>
          <p:cNvCxnSpPr/>
          <p:nvPr/>
        </p:nvCxnSpPr>
        <p:spPr>
          <a:xfrm>
            <a:off x="5858933" y="702733"/>
            <a:ext cx="0" cy="59647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0178FF1E-FD62-9966-487E-E0C25FC91E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7215" y="72891"/>
            <a:ext cx="2155656" cy="58610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A3112A2-2B65-2416-1458-45CF24066A8C}"/>
              </a:ext>
            </a:extLst>
          </p:cNvPr>
          <p:cNvSpPr txBox="1"/>
          <p:nvPr/>
        </p:nvSpPr>
        <p:spPr>
          <a:xfrm>
            <a:off x="6096000" y="488541"/>
            <a:ext cx="5226293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/>
              <a:t>QDB Interface Installation (Phase B)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/>
              <a:t>Activities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200" dirty="0"/>
              <a:t>Install all QMs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200" dirty="0"/>
              <a:t>Connect all QVB-:-QM 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sz="1200" dirty="0"/>
              <a:t>First position QM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sz="1200" dirty="0"/>
              <a:t>Make connection *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200" dirty="0"/>
              <a:t>Connect all QMs to Site Utilities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200" dirty="0"/>
              <a:t>Connect all QMs to INVAC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200" dirty="0"/>
              <a:t>Connect all QMs to WPS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200" dirty="0"/>
              <a:t>(*) Make Connection means,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sz="1200" dirty="0"/>
              <a:t>Join process pipes.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sz="1200" dirty="0"/>
              <a:t>Restore continuity of thermal shields and MLI.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sz="1200" dirty="0"/>
              <a:t>Join vacuum jackets.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b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/>
              <a:t>Constraints / Requirements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b="1" dirty="0"/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3432AF35-2AC9-D4C2-EF86-4109285011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26481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71399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B1235F-DBD8-E893-0FDB-307A8E98FD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F9C70C1-EC68-CB5E-A291-585D9F468A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814E660-BF25-4843-B2A0-93C6E2B6253B}" type="slidenum">
              <a:rPr lang="en-BE" smtClean="0"/>
              <a:pPr/>
              <a:t>22</a:t>
            </a:fld>
            <a:endParaRPr lang="en-BE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AE6A8CE-318D-DB51-760B-FEDF0E472E3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66497" y="19591"/>
            <a:ext cx="6558400" cy="5715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QDB Contractors Scope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212CD01-0E3D-4EBD-9E43-E772B28AA97C}"/>
              </a:ext>
            </a:extLst>
          </p:cNvPr>
          <p:cNvSpPr txBox="1"/>
          <p:nvPr/>
        </p:nvSpPr>
        <p:spPr>
          <a:xfrm>
            <a:off x="262467" y="488541"/>
            <a:ext cx="5226293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/>
              <a:t>For QDB Stand-Alone Installation</a:t>
            </a:r>
          </a:p>
          <a:p>
            <a:endParaRPr lang="en-US" sz="1200" b="1" dirty="0"/>
          </a:p>
          <a:p>
            <a:r>
              <a:rPr lang="en-US" sz="1200" b="1" dirty="0"/>
              <a:t>Obligations: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Install support structures and place all Backbone Elements (QLM, QVBs, QVE).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Align and interconnect all Backbone Elements.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Connect all internal interfaces (QVB–QVB, QLM–QLM, QVB–QLM, QVB–QVE).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Install all applicable </a:t>
            </a:r>
            <a:r>
              <a:rPr lang="en-US" sz="1200" dirty="0" err="1"/>
              <a:t>PeMos</a:t>
            </a:r>
            <a:r>
              <a:rPr lang="en-US" sz="1200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/>
          </a:p>
          <a:p>
            <a:r>
              <a:rPr lang="en-US" sz="1200" b="1" dirty="0"/>
              <a:t>Constraints/Requirements: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Follow SCK CEN instructions for installation order and slot allocation.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Account for space limitations caused by the QRB test cap when planning and sequencing.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No material transport or tools provided by SCK CEN.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/>
          </a:p>
        </p:txBody>
      </p: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E93450D5-811C-0282-414C-00A79E606CFA}"/>
              </a:ext>
            </a:extLst>
          </p:cNvPr>
          <p:cNvCxnSpPr/>
          <p:nvPr/>
        </p:nvCxnSpPr>
        <p:spPr>
          <a:xfrm>
            <a:off x="5858933" y="702733"/>
            <a:ext cx="0" cy="59647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B9FE67BF-3D11-E93D-598B-54F9859CC0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7215" y="72891"/>
            <a:ext cx="2155656" cy="58610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C19948F-2DCF-1165-DA64-024BB35B2D00}"/>
              </a:ext>
            </a:extLst>
          </p:cNvPr>
          <p:cNvSpPr txBox="1"/>
          <p:nvPr/>
        </p:nvSpPr>
        <p:spPr>
          <a:xfrm>
            <a:off x="6096000" y="488541"/>
            <a:ext cx="5226293" cy="4955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/>
              <a:t>For QDB Interface Installation</a:t>
            </a:r>
          </a:p>
          <a:p>
            <a:pPr lvl="0"/>
            <a:endParaRPr lang="en-US" sz="1200" b="1" dirty="0">
              <a:solidFill>
                <a:schemeClr val="accent2"/>
              </a:solidFill>
            </a:endParaRPr>
          </a:p>
          <a:p>
            <a:r>
              <a:rPr lang="en-US" sz="1200" b="1" dirty="0"/>
              <a:t>Obligations: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Connect the QLM spool to the QRB after removal of the QRB test cap.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Connect all Backbone Elements to site infrastructure.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Connect each QVB to its respective QM after QM positioning.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Complete process connections, including: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200" dirty="0"/>
              <a:t>Joining process pipes.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200" dirty="0"/>
              <a:t>Restoring continuity of thermal shields and MLI.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200" dirty="0"/>
              <a:t>Joining vacuum jackets.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Supply all connection materials (fittings, gaskets, seals, consumables, shield/MLI segments).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Perform QA/QC for all connections.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/>
          </a:p>
          <a:p>
            <a:r>
              <a:rPr lang="en-US" sz="1200" b="1" dirty="0"/>
              <a:t>Constraints/Requirements: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Removal of any end cap only at room temperature.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QRB remains in operation with test cap until QLM connection is scheduled (≥2 months advance notice to SCK CEN).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Each QVB must be installed before its respective QM.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QM relocation and alignment is performed by SCK CEN; Contractor to adapt sequencing accordingly.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TC-LB removal from QVB required upon SCK CEN request before QM placement.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External QM–QVB connections only when QDB is warm.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No material transport or tools provided by SCK CEN.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492A4B-CF9A-84BF-7E62-374A8C13EF79}"/>
              </a:ext>
            </a:extLst>
          </p:cNvPr>
          <p:cNvSpPr txBox="1"/>
          <p:nvPr/>
        </p:nvSpPr>
        <p:spPr>
          <a:xfrm>
            <a:off x="5264962" y="19591"/>
            <a:ext cx="3813102" cy="215444"/>
          </a:xfrm>
          <a:prstGeom prst="rect">
            <a:avLst/>
          </a:prstGeom>
          <a:solidFill>
            <a:srgbClr val="FFFFCC"/>
          </a:solidFill>
        </p:spPr>
        <p:txBody>
          <a:bodyPr wrap="square">
            <a:spAutoFit/>
          </a:bodyPr>
          <a:lstStyle/>
          <a:p>
            <a:r>
              <a:rPr lang="en-GB" sz="800" b="1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Source: </a:t>
            </a:r>
            <a:r>
              <a:rPr lang="en-GB" sz="8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QDB Tender Specs: ALX/44845497 - </a:t>
            </a:r>
            <a:r>
              <a:rPr lang="en-GB" sz="800" dirty="0"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22 AUG 2025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3116050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5E9D05-11DF-F94F-41F7-6F01A85AA3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F50CAF-EA8D-25A0-45E7-35AA2DA98C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814E660-BF25-4843-B2A0-93C6E2B6253B}" type="slidenum">
              <a:rPr lang="en-BE" smtClean="0"/>
              <a:pPr/>
              <a:t>23</a:t>
            </a:fld>
            <a:endParaRPr lang="en-BE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69E8714-2403-A177-2B0B-4A6647C0162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66497" y="19591"/>
            <a:ext cx="6558400" cy="5715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QDB Contractors Scope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27011C7-F124-44A5-8E1E-8EADF31DE1E3}"/>
              </a:ext>
            </a:extLst>
          </p:cNvPr>
          <p:cNvSpPr txBox="1"/>
          <p:nvPr/>
        </p:nvSpPr>
        <p:spPr>
          <a:xfrm>
            <a:off x="262467" y="488541"/>
            <a:ext cx="5226293" cy="56938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/>
              <a:t>For QDB Commissioning (General)</a:t>
            </a:r>
          </a:p>
          <a:p>
            <a:endParaRPr lang="en-US" sz="1200" b="1" dirty="0"/>
          </a:p>
          <a:p>
            <a:r>
              <a:rPr lang="en-US" sz="1200" b="1" dirty="0"/>
              <a:t>Obligations: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Lead all commissioning activities (SCK CEN/FREIA operate the Instances).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Define and provide detailed procedures per activity.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List all activities required to ensure readiness of installed Instances.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Define operational limitations to be respected.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Record all results in Commissioning Reports.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Ensure resources are present to witness SCK CEN tests.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/>
          </a:p>
          <a:p>
            <a:r>
              <a:rPr lang="en-US" sz="1200" b="1" dirty="0"/>
              <a:t>Activities: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Functional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200" dirty="0"/>
              <a:t>Valve actuation and monitoring.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200" dirty="0"/>
              <a:t>Instrumentation monitoring and calibration verification.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200" dirty="0"/>
              <a:t>Cleaning and conditioning of helium circuits.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Integration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200" dirty="0"/>
              <a:t>Control and interlock system.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200" dirty="0"/>
              <a:t>Cryogenic system (QRB, WPS, QM).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200" dirty="0"/>
              <a:t>Ancillary systems (e.g. INVAC).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200" dirty="0"/>
              <a:t>Utilities (instrument air).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Performance: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200" dirty="0"/>
              <a:t>INVAC levels.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200" dirty="0"/>
              <a:t>Heat load measurements.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200" dirty="0"/>
              <a:t>Cool-down dynamics (speed, gradients).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200" dirty="0"/>
              <a:t>Warm-up dynamics (speed, gradients).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200" dirty="0"/>
              <a:t>Stability of all helium circuits (levels, pressures).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200" dirty="0"/>
              <a:t>Leak rate of valve seats at cold.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200" dirty="0"/>
              <a:t>Valve permeability.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200" dirty="0"/>
              <a:t>Absence of thermo-acoustic oscillations.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200" dirty="0"/>
              <a:t>Absence of cold spots.</a:t>
            </a:r>
          </a:p>
        </p:txBody>
      </p: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71F059AE-D059-3FCD-A686-F2DD95C83907}"/>
              </a:ext>
            </a:extLst>
          </p:cNvPr>
          <p:cNvCxnSpPr/>
          <p:nvPr/>
        </p:nvCxnSpPr>
        <p:spPr>
          <a:xfrm>
            <a:off x="5858933" y="702733"/>
            <a:ext cx="0" cy="59647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5006249D-F034-A605-EED4-F60F4EEEDC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7215" y="72891"/>
            <a:ext cx="2155656" cy="58610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35538E9-4752-6802-DCC8-12AA1C250CA7}"/>
              </a:ext>
            </a:extLst>
          </p:cNvPr>
          <p:cNvSpPr txBox="1"/>
          <p:nvPr/>
        </p:nvSpPr>
        <p:spPr>
          <a:xfrm>
            <a:off x="6096000" y="488541"/>
            <a:ext cx="5226293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/>
              <a:t>For QDB Commissioning Runs </a:t>
            </a:r>
          </a:p>
          <a:p>
            <a:pPr lvl="0"/>
            <a:endParaRPr lang="en-US" sz="1200" b="1" dirty="0">
              <a:solidFill>
                <a:schemeClr val="accent2"/>
              </a:solidFill>
            </a:endParaRPr>
          </a:p>
          <a:p>
            <a:r>
              <a:rPr lang="en-US" sz="1200" b="1" dirty="0"/>
              <a:t>RUN 1: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Shall start only after QDB installation and connection to QRB + site infrastructure.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The Contractor shall verify function and performance of the TC-LB.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/>
          </a:p>
          <a:p>
            <a:r>
              <a:rPr lang="en-US" sz="1200" b="1" dirty="0"/>
              <a:t>RUN 2: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Shall start only after all QMs are connected to QVBs.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The Contractor shall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200" dirty="0"/>
              <a:t>Verify QM integration.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200" dirty="0"/>
              <a:t>Verify QM displacement.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E7E5B7-6DCE-DFA3-5480-663C0D62B6F8}"/>
              </a:ext>
            </a:extLst>
          </p:cNvPr>
          <p:cNvSpPr txBox="1"/>
          <p:nvPr/>
        </p:nvSpPr>
        <p:spPr>
          <a:xfrm>
            <a:off x="5264962" y="19591"/>
            <a:ext cx="3813102" cy="215444"/>
          </a:xfrm>
          <a:prstGeom prst="rect">
            <a:avLst/>
          </a:prstGeom>
          <a:solidFill>
            <a:srgbClr val="FFFFCC"/>
          </a:solidFill>
        </p:spPr>
        <p:txBody>
          <a:bodyPr wrap="square">
            <a:spAutoFit/>
          </a:bodyPr>
          <a:lstStyle/>
          <a:p>
            <a:r>
              <a:rPr lang="en-GB" sz="800" b="1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Source: </a:t>
            </a:r>
            <a:r>
              <a:rPr lang="en-GB" sz="8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QDB Tender Specs: ALX/44845497 - </a:t>
            </a:r>
            <a:r>
              <a:rPr lang="en-GB" sz="800" dirty="0"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22 AUG 2025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3913485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7E3396F7-E7CA-46F8-9F2B-7BCB0D71C86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980433" y="6479665"/>
            <a:ext cx="2743200" cy="143176"/>
          </a:xfrm>
          <a:prstGeom prst="rect">
            <a:avLst/>
          </a:prstGeom>
        </p:spPr>
        <p:txBody>
          <a:bodyPr/>
          <a:lstStyle/>
          <a:p>
            <a:fld id="{A814E660-BF25-4843-B2A0-93C6E2B6253B}" type="slidenum">
              <a:rPr lang="en-BE" sz="9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24</a:t>
            </a:fld>
            <a:endParaRPr lang="en-BE" sz="9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92" name="Rectangle 691"/>
          <p:cNvSpPr/>
          <p:nvPr/>
        </p:nvSpPr>
        <p:spPr>
          <a:xfrm>
            <a:off x="952500" y="661750"/>
            <a:ext cx="10287000" cy="53707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ct val="0"/>
              </a:spcBef>
            </a:pPr>
            <a:r>
              <a:rPr lang="en-GB" sz="2000" b="1" dirty="0">
                <a:solidFill>
                  <a:schemeClr val="accent2"/>
                </a:solidFill>
              </a:rPr>
              <a:t>Copyright © </a:t>
            </a:r>
            <a:r>
              <a:rPr lang="en-GB" sz="2000" b="1">
                <a:solidFill>
                  <a:schemeClr val="accent2"/>
                </a:solidFill>
              </a:rPr>
              <a:t>SCK</a:t>
            </a:r>
            <a:r>
              <a:rPr lang="en-GB" sz="2000" b="1">
                <a:solidFill>
                  <a:schemeClr val="accent2"/>
                </a:solidFill>
                <a:sym typeface="Wingdings" pitchFamily="2" charset="2"/>
              </a:rPr>
              <a:t> </a:t>
            </a:r>
            <a:r>
              <a:rPr lang="en-GB" sz="2000" b="1">
                <a:solidFill>
                  <a:schemeClr val="accent2"/>
                </a:solidFill>
              </a:rPr>
              <a:t>CEN</a:t>
            </a:r>
          </a:p>
          <a:p>
            <a:pPr algn="ctr">
              <a:spcBef>
                <a:spcPct val="0"/>
              </a:spcBef>
            </a:pPr>
            <a:endParaRPr lang="en-GB" sz="2000" b="1" dirty="0">
              <a:solidFill>
                <a:schemeClr val="accent2"/>
              </a:solidFill>
            </a:endParaRPr>
          </a:p>
          <a:p>
            <a:pPr algn="ctr">
              <a:spcBef>
                <a:spcPct val="0"/>
              </a:spcBef>
            </a:pPr>
            <a:r>
              <a:rPr lang="en-US" sz="1600" dirty="0">
                <a:solidFill>
                  <a:schemeClr val="accent1"/>
                </a:solidFill>
                <a:latin typeface="Georgia" panose="02040502050405020303" pitchFamily="18" charset="0"/>
              </a:rPr>
              <a:t>All property rights and copyright are reserved.</a:t>
            </a:r>
            <a:endParaRPr lang="en-GB" sz="1600" dirty="0">
              <a:solidFill>
                <a:schemeClr val="accent1"/>
              </a:solidFill>
              <a:latin typeface="Georgia" panose="02040502050405020303" pitchFamily="18" charset="0"/>
            </a:endParaRPr>
          </a:p>
          <a:p>
            <a:pPr algn="ctr">
              <a:spcBef>
                <a:spcPct val="0"/>
              </a:spcBef>
            </a:pPr>
            <a:endParaRPr lang="en-GB" sz="1400" b="1" dirty="0"/>
          </a:p>
          <a:p>
            <a:pPr algn="ctr">
              <a:spcBef>
                <a:spcPct val="0"/>
              </a:spcBef>
            </a:pPr>
            <a:r>
              <a:rPr lang="en-US" sz="1200" dirty="0"/>
              <a:t>This presentation contains data, information and formats for dedicated use only and may not be communicated, copied, reproduced, distributed or cited without the explicit written permission of SCK CEN.</a:t>
            </a:r>
          </a:p>
          <a:p>
            <a:pPr algn="ctr">
              <a:spcBef>
                <a:spcPct val="0"/>
              </a:spcBef>
            </a:pPr>
            <a:r>
              <a:rPr lang="en-US" sz="1200" dirty="0"/>
              <a:t>If this explicit written permission has been obtained, please reference the author, followed by ‘by courtesy of SCK CEN’.</a:t>
            </a:r>
          </a:p>
          <a:p>
            <a:pPr algn="ctr">
              <a:spcBef>
                <a:spcPct val="0"/>
              </a:spcBef>
            </a:pPr>
            <a:endParaRPr lang="en-US" sz="1200" dirty="0"/>
          </a:p>
          <a:p>
            <a:pPr algn="ctr">
              <a:spcBef>
                <a:spcPct val="0"/>
              </a:spcBef>
            </a:pPr>
            <a:r>
              <a:rPr lang="en-US" sz="1200" dirty="0"/>
              <a:t>Any infringement to this rule is illegal and entitles to claim damages from the infringer, without prejudice to any other right in case of granting a patent or registration in the field of intellectual property.</a:t>
            </a:r>
          </a:p>
          <a:p>
            <a:pPr algn="ctr">
              <a:spcBef>
                <a:spcPct val="0"/>
              </a:spcBef>
            </a:pPr>
            <a:endParaRPr lang="en-GB" sz="1200" dirty="0"/>
          </a:p>
          <a:p>
            <a:pPr algn="ctr">
              <a:spcBef>
                <a:spcPct val="0"/>
              </a:spcBef>
            </a:pPr>
            <a:endParaRPr lang="en-GB" sz="1200" dirty="0"/>
          </a:p>
          <a:p>
            <a:pPr algn="ctr">
              <a:spcBef>
                <a:spcPct val="0"/>
              </a:spcBef>
            </a:pPr>
            <a:r>
              <a:rPr lang="en-GB" sz="1200" b="1" dirty="0"/>
              <a:t>SCK CEN</a:t>
            </a:r>
          </a:p>
          <a:p>
            <a:pPr algn="ctr">
              <a:spcBef>
                <a:spcPct val="0"/>
              </a:spcBef>
            </a:pPr>
            <a:r>
              <a:rPr lang="en-GB" sz="1200" dirty="0"/>
              <a:t>Belgian Nuclear </a:t>
            </a:r>
            <a:r>
              <a:rPr lang="en-US" sz="1200" dirty="0"/>
              <a:t>Research</a:t>
            </a:r>
            <a:r>
              <a:rPr lang="en-GB" sz="1200" dirty="0"/>
              <a:t> Centre</a:t>
            </a:r>
          </a:p>
          <a:p>
            <a:pPr algn="ctr">
              <a:spcBef>
                <a:spcPct val="0"/>
              </a:spcBef>
            </a:pPr>
            <a:r>
              <a:rPr lang="en-GB" sz="1050" dirty="0" err="1"/>
              <a:t>Studiecentrum</a:t>
            </a:r>
            <a:r>
              <a:rPr lang="en-GB" sz="1050" dirty="0"/>
              <a:t> </a:t>
            </a:r>
            <a:r>
              <a:rPr lang="en-GB" sz="1050" dirty="0" err="1"/>
              <a:t>voor</a:t>
            </a:r>
            <a:r>
              <a:rPr lang="en-GB" sz="1050" dirty="0"/>
              <a:t> </a:t>
            </a:r>
            <a:r>
              <a:rPr lang="en-GB" sz="1050" dirty="0" err="1"/>
              <a:t>Kernenergie</a:t>
            </a:r>
            <a:endParaRPr lang="en-GB" sz="1050" dirty="0"/>
          </a:p>
          <a:p>
            <a:pPr algn="ctr">
              <a:spcBef>
                <a:spcPct val="0"/>
              </a:spcBef>
            </a:pPr>
            <a:r>
              <a:rPr lang="en-GB" sz="1050" dirty="0"/>
              <a:t>Centre </a:t>
            </a:r>
            <a:r>
              <a:rPr lang="en-GB" sz="1050" dirty="0" err="1"/>
              <a:t>d'Etude</a:t>
            </a:r>
            <a:r>
              <a:rPr lang="en-GB" sz="1050" dirty="0"/>
              <a:t> de </a:t>
            </a:r>
            <a:r>
              <a:rPr lang="en-GB" sz="1050" dirty="0" err="1"/>
              <a:t>l'Energie</a:t>
            </a:r>
            <a:r>
              <a:rPr lang="en-GB" sz="1050" dirty="0"/>
              <a:t> </a:t>
            </a:r>
            <a:r>
              <a:rPr lang="en-GB" sz="1050" dirty="0" err="1"/>
              <a:t>Nucléaire</a:t>
            </a:r>
            <a:endParaRPr lang="en-GB" sz="1050" dirty="0"/>
          </a:p>
          <a:p>
            <a:pPr algn="ctr">
              <a:spcBef>
                <a:spcPct val="0"/>
              </a:spcBef>
            </a:pPr>
            <a:endParaRPr lang="en-GB" sz="1200" dirty="0"/>
          </a:p>
          <a:p>
            <a:pPr algn="ctr">
              <a:spcBef>
                <a:spcPct val="0"/>
              </a:spcBef>
            </a:pPr>
            <a:r>
              <a:rPr lang="en-GB" sz="1000" dirty="0"/>
              <a:t>Foundation of Public Utility</a:t>
            </a:r>
            <a:endParaRPr lang="en-GB" sz="1200" dirty="0"/>
          </a:p>
          <a:p>
            <a:pPr algn="ctr">
              <a:spcBef>
                <a:spcPct val="0"/>
              </a:spcBef>
            </a:pPr>
            <a:r>
              <a:rPr lang="en-GB" sz="1000" dirty="0" err="1"/>
              <a:t>Stichting</a:t>
            </a:r>
            <a:r>
              <a:rPr lang="en-GB" sz="1000" dirty="0"/>
              <a:t> van </a:t>
            </a:r>
            <a:r>
              <a:rPr lang="en-GB" sz="1000" dirty="0" err="1"/>
              <a:t>Openbaar</a:t>
            </a:r>
            <a:r>
              <a:rPr lang="en-GB" sz="1000" dirty="0"/>
              <a:t> Nut </a:t>
            </a:r>
          </a:p>
          <a:p>
            <a:pPr algn="ctr">
              <a:spcBef>
                <a:spcPct val="0"/>
              </a:spcBef>
            </a:pPr>
            <a:r>
              <a:rPr lang="en-GB" sz="1000" dirty="0" err="1"/>
              <a:t>Fondation</a:t>
            </a:r>
            <a:r>
              <a:rPr lang="en-GB" sz="1000" dirty="0"/>
              <a:t> </a:t>
            </a:r>
            <a:r>
              <a:rPr lang="en-GB" sz="1000" dirty="0" err="1"/>
              <a:t>d'Utilité</a:t>
            </a:r>
            <a:r>
              <a:rPr lang="en-GB" sz="1000" dirty="0"/>
              <a:t> </a:t>
            </a:r>
            <a:r>
              <a:rPr lang="en-GB" sz="1000" dirty="0" err="1"/>
              <a:t>Publique</a:t>
            </a:r>
            <a:r>
              <a:rPr lang="en-GB" sz="1000" dirty="0"/>
              <a:t> </a:t>
            </a:r>
          </a:p>
          <a:p>
            <a:pPr algn="ctr">
              <a:spcBef>
                <a:spcPct val="0"/>
              </a:spcBef>
            </a:pPr>
            <a:endParaRPr lang="en-GB" sz="1200" dirty="0"/>
          </a:p>
          <a:p>
            <a:pPr algn="ctr">
              <a:spcBef>
                <a:spcPct val="0"/>
              </a:spcBef>
            </a:pPr>
            <a:r>
              <a:rPr lang="en-GB" sz="1100" b="1" dirty="0"/>
              <a:t>Registered Office:</a:t>
            </a:r>
          </a:p>
          <a:p>
            <a:pPr algn="ctr">
              <a:spcBef>
                <a:spcPct val="0"/>
              </a:spcBef>
            </a:pPr>
            <a:r>
              <a:rPr lang="en-GB" sz="1100" dirty="0"/>
              <a:t>Avenue Herrmann-</a:t>
            </a:r>
            <a:r>
              <a:rPr lang="en-GB" sz="1100" dirty="0" err="1"/>
              <a:t>Debrouxlaan</a:t>
            </a:r>
            <a:r>
              <a:rPr lang="en-GB" sz="1100" dirty="0"/>
              <a:t> 40 - 1160 BRUSSELS - Belgium</a:t>
            </a:r>
          </a:p>
          <a:p>
            <a:pPr algn="ctr">
              <a:spcBef>
                <a:spcPct val="0"/>
              </a:spcBef>
            </a:pPr>
            <a:endParaRPr lang="en-GB" sz="1100" dirty="0"/>
          </a:p>
          <a:p>
            <a:pPr algn="ctr">
              <a:spcBef>
                <a:spcPct val="0"/>
              </a:spcBef>
            </a:pPr>
            <a:r>
              <a:rPr lang="en-GB" sz="1100" b="1" dirty="0"/>
              <a:t>Research Centres:</a:t>
            </a:r>
          </a:p>
          <a:p>
            <a:pPr algn="ctr">
              <a:spcBef>
                <a:spcPct val="0"/>
              </a:spcBef>
            </a:pPr>
            <a:r>
              <a:rPr lang="en-GB" sz="1100" dirty="0" err="1"/>
              <a:t>Boeretang</a:t>
            </a:r>
            <a:r>
              <a:rPr lang="en-GB" sz="1100" dirty="0"/>
              <a:t> 200 - 2400 MOL - Belgium</a:t>
            </a:r>
          </a:p>
          <a:p>
            <a:pPr algn="ctr">
              <a:spcBef>
                <a:spcPct val="0"/>
              </a:spcBef>
            </a:pPr>
            <a:r>
              <a:rPr lang="fr-FR" sz="1100" dirty="0"/>
              <a:t>Chemin du Cyclotron 6 - 1348 Ottignies-Louvain-la-Neuve - </a:t>
            </a:r>
            <a:r>
              <a:rPr lang="fr-FR" sz="1100" dirty="0" err="1"/>
              <a:t>Belgium</a:t>
            </a:r>
            <a:endParaRPr lang="fr-FR" sz="1100" dirty="0"/>
          </a:p>
          <a:p>
            <a:pPr algn="ctr">
              <a:spcBef>
                <a:spcPct val="0"/>
              </a:spcBef>
            </a:pP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1819174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814E660-BF25-4843-B2A0-93C6E2B6253B}" type="slidenum">
              <a:rPr lang="en-BE" smtClean="0"/>
              <a:pPr/>
              <a:t>25</a:t>
            </a:fld>
            <a:endParaRPr lang="en-BE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166497" y="19591"/>
            <a:ext cx="6558400" cy="5715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QDB – Q&amp;C Gantt Chart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2F7FBC-B4BA-EEC7-0CB4-98FBFFE23440}"/>
              </a:ext>
            </a:extLst>
          </p:cNvPr>
          <p:cNvSpPr txBox="1"/>
          <p:nvPr/>
        </p:nvSpPr>
        <p:spPr>
          <a:xfrm>
            <a:off x="612711" y="2633707"/>
            <a:ext cx="16017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Installation</a:t>
            </a:r>
          </a:p>
          <a:p>
            <a:r>
              <a:rPr lang="de-DE" b="1" dirty="0"/>
              <a:t>Phases A-B-C</a:t>
            </a:r>
            <a:endParaRPr lang="en-US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D86B442-C90E-E2C4-1678-F4DC05684A1A}"/>
              </a:ext>
            </a:extLst>
          </p:cNvPr>
          <p:cNvSpPr txBox="1"/>
          <p:nvPr/>
        </p:nvSpPr>
        <p:spPr>
          <a:xfrm>
            <a:off x="612711" y="3615325"/>
            <a:ext cx="1745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Commissioning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D79ED75-F8BF-9AE6-A375-3E2D3022BB80}"/>
              </a:ext>
            </a:extLst>
          </p:cNvPr>
          <p:cNvSpPr/>
          <p:nvPr/>
        </p:nvSpPr>
        <p:spPr>
          <a:xfrm>
            <a:off x="2936034" y="2745675"/>
            <a:ext cx="2433905" cy="236381"/>
          </a:xfrm>
          <a:prstGeom prst="rect">
            <a:avLst/>
          </a:prstGeom>
          <a:solidFill>
            <a:srgbClr val="99FF9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F9FAB19-803E-1C9B-4EDF-E24C8A89362B}"/>
              </a:ext>
            </a:extLst>
          </p:cNvPr>
          <p:cNvSpPr/>
          <p:nvPr/>
        </p:nvSpPr>
        <p:spPr>
          <a:xfrm>
            <a:off x="5791201" y="3671309"/>
            <a:ext cx="2855167" cy="25736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B272A20-C609-EC39-41EB-8B6A6EA98C40}"/>
              </a:ext>
            </a:extLst>
          </p:cNvPr>
          <p:cNvSpPr/>
          <p:nvPr/>
        </p:nvSpPr>
        <p:spPr>
          <a:xfrm>
            <a:off x="8646368" y="2799320"/>
            <a:ext cx="138285" cy="369332"/>
          </a:xfrm>
          <a:prstGeom prst="rect">
            <a:avLst/>
          </a:prstGeom>
          <a:solidFill>
            <a:srgbClr val="0066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Isosceles Triangle 91">
            <a:extLst>
              <a:ext uri="{FF2B5EF4-FFF2-40B4-BE49-F238E27FC236}">
                <a16:creationId xmlns:a16="http://schemas.microsoft.com/office/drawing/2014/main" id="{67590E56-824F-E2DB-B280-DAC3255B65DE}"/>
              </a:ext>
            </a:extLst>
          </p:cNvPr>
          <p:cNvSpPr/>
          <p:nvPr/>
        </p:nvSpPr>
        <p:spPr>
          <a:xfrm rot="10800000">
            <a:off x="5210609" y="2381781"/>
            <a:ext cx="275320" cy="363894"/>
          </a:xfrm>
          <a:prstGeom prst="triangl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Isosceles Triangle 93">
            <a:extLst>
              <a:ext uri="{FF2B5EF4-FFF2-40B4-BE49-F238E27FC236}">
                <a16:creationId xmlns:a16="http://schemas.microsoft.com/office/drawing/2014/main" id="{314EEA85-0706-F12C-FCE0-AED382A2A079}"/>
              </a:ext>
            </a:extLst>
          </p:cNvPr>
          <p:cNvSpPr/>
          <p:nvPr/>
        </p:nvSpPr>
        <p:spPr>
          <a:xfrm rot="10800000">
            <a:off x="10402820" y="3307415"/>
            <a:ext cx="275320" cy="363894"/>
          </a:xfrm>
          <a:prstGeom prst="triangl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4680ABE-AD5E-C609-ABCA-F2A31293F3FF}"/>
              </a:ext>
            </a:extLst>
          </p:cNvPr>
          <p:cNvSpPr txBox="1"/>
          <p:nvPr/>
        </p:nvSpPr>
        <p:spPr>
          <a:xfrm>
            <a:off x="10203496" y="2940801"/>
            <a:ext cx="728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solidFill>
                  <a:srgbClr val="FF0000"/>
                </a:solidFill>
              </a:rPr>
              <a:t>SAT2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735F7435-EEAB-CFC9-C629-5902B595021A}"/>
              </a:ext>
            </a:extLst>
          </p:cNvPr>
          <p:cNvSpPr/>
          <p:nvPr/>
        </p:nvSpPr>
        <p:spPr>
          <a:xfrm>
            <a:off x="9582541" y="3671309"/>
            <a:ext cx="948612" cy="257364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C14AD327-EDA6-D643-2A79-EB588C7405E5}"/>
              </a:ext>
            </a:extLst>
          </p:cNvPr>
          <p:cNvSpPr txBox="1"/>
          <p:nvPr/>
        </p:nvSpPr>
        <p:spPr>
          <a:xfrm>
            <a:off x="1671047" y="623650"/>
            <a:ext cx="3392258" cy="1954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/>
              <a:t>Installation Phase A (pre-SAT1)</a:t>
            </a:r>
          </a:p>
          <a:p>
            <a:r>
              <a:rPr lang="de-DE" sz="1100" dirty="0"/>
              <a:t>Only Backbone Elements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100" dirty="0"/>
              <a:t>Only elements that are scope of QDB Tender.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100" dirty="0"/>
              <a:t>QLM spools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100" dirty="0"/>
              <a:t>All QVBs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100" dirty="0"/>
              <a:t>Test caps (!)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100" dirty="0"/>
              <a:t>QVE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100" dirty="0"/>
              <a:t>PeMo whenever applicable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100" dirty="0"/>
              <a:t>No external interfaces. Thus, independent from other QSYS equipment.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100" dirty="0"/>
              <a:t>Excludes: Chimmney welds, QRB welds</a:t>
            </a:r>
            <a:endParaRPr lang="en-US" sz="1100" dirty="0"/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21AAC0BC-3DD3-33A2-E2DC-4672F99A73A5}"/>
              </a:ext>
            </a:extLst>
          </p:cNvPr>
          <p:cNvSpPr txBox="1"/>
          <p:nvPr/>
        </p:nvSpPr>
        <p:spPr>
          <a:xfrm>
            <a:off x="5656507" y="5055554"/>
            <a:ext cx="558758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/>
              <a:t>QDB Cold Testing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100" dirty="0"/>
              <a:t>Operated by SCK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100" dirty="0"/>
              <a:t>Contractor withnesses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100" dirty="0"/>
              <a:t>Cold-issues: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100" dirty="0"/>
              <a:t>If on SAT1-component: Contractor fixes as part of warranty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100" dirty="0"/>
              <a:t>If on SAT2-component: </a:t>
            </a:r>
            <a:r>
              <a:rPr lang="en-US" sz="1100" dirty="0"/>
              <a:t>Contractor fixes as preparation towards SAT2</a:t>
            </a:r>
            <a:endParaRPr lang="de-DE" sz="1100" dirty="0"/>
          </a:p>
        </p:txBody>
      </p: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38DD67C5-252C-82AD-CF38-DB0837A55679}"/>
              </a:ext>
            </a:extLst>
          </p:cNvPr>
          <p:cNvCxnSpPr>
            <a:cxnSpLocks/>
            <a:stCxn id="149" idx="1"/>
          </p:cNvCxnSpPr>
          <p:nvPr/>
        </p:nvCxnSpPr>
        <p:spPr>
          <a:xfrm flipV="1">
            <a:off x="5633234" y="1063523"/>
            <a:ext cx="539784" cy="150287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2" name="Rectangle 131">
            <a:extLst>
              <a:ext uri="{FF2B5EF4-FFF2-40B4-BE49-F238E27FC236}">
                <a16:creationId xmlns:a16="http://schemas.microsoft.com/office/drawing/2014/main" id="{91A2B9BD-4863-536F-3F35-F070BC920670}"/>
              </a:ext>
            </a:extLst>
          </p:cNvPr>
          <p:cNvSpPr/>
          <p:nvPr/>
        </p:nvSpPr>
        <p:spPr>
          <a:xfrm>
            <a:off x="5369939" y="2751113"/>
            <a:ext cx="457200" cy="23638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340DD5A0-D810-D6D6-E8BB-8D189299A2A4}"/>
              </a:ext>
            </a:extLst>
          </p:cNvPr>
          <p:cNvSpPr txBox="1"/>
          <p:nvPr/>
        </p:nvSpPr>
        <p:spPr>
          <a:xfrm>
            <a:off x="8588063" y="1807217"/>
            <a:ext cx="193289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/>
              <a:t>Installation Phase C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100" dirty="0"/>
              <a:t>24x QM-Chimey welds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100" dirty="0"/>
              <a:t>Remaining PeMos</a:t>
            </a:r>
          </a:p>
        </p:txBody>
      </p:sp>
      <p:sp>
        <p:nvSpPr>
          <p:cNvPr id="142" name="Right Brace 141">
            <a:extLst>
              <a:ext uri="{FF2B5EF4-FFF2-40B4-BE49-F238E27FC236}">
                <a16:creationId xmlns:a16="http://schemas.microsoft.com/office/drawing/2014/main" id="{99AD6F0A-99EA-C7C7-4263-6B075A6B6091}"/>
              </a:ext>
            </a:extLst>
          </p:cNvPr>
          <p:cNvSpPr/>
          <p:nvPr/>
        </p:nvSpPr>
        <p:spPr>
          <a:xfrm rot="5400000">
            <a:off x="7153483" y="2602223"/>
            <a:ext cx="172676" cy="2855167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Right Brace 142">
            <a:extLst>
              <a:ext uri="{FF2B5EF4-FFF2-40B4-BE49-F238E27FC236}">
                <a16:creationId xmlns:a16="http://schemas.microsoft.com/office/drawing/2014/main" id="{027E58FB-EEF8-E566-C84F-367ACBB6DA2E}"/>
              </a:ext>
            </a:extLst>
          </p:cNvPr>
          <p:cNvSpPr/>
          <p:nvPr/>
        </p:nvSpPr>
        <p:spPr>
          <a:xfrm rot="5400000">
            <a:off x="7984590" y="2164004"/>
            <a:ext cx="172678" cy="4612534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D5AC5841-E54E-789E-489C-A583F23BB7C8}"/>
              </a:ext>
            </a:extLst>
          </p:cNvPr>
          <p:cNvSpPr txBox="1"/>
          <p:nvPr/>
        </p:nvSpPr>
        <p:spPr>
          <a:xfrm>
            <a:off x="6191904" y="4076155"/>
            <a:ext cx="24586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/>
              <a:t>QDB Cold Testing Scenario A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E03FF300-E266-C39B-6C79-D3AE274CE583}"/>
              </a:ext>
            </a:extLst>
          </p:cNvPr>
          <p:cNvSpPr txBox="1"/>
          <p:nvPr/>
        </p:nvSpPr>
        <p:spPr>
          <a:xfrm>
            <a:off x="6922802" y="4571404"/>
            <a:ext cx="24586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/>
              <a:t>QDB Cold Testing Scenario B</a:t>
            </a:r>
          </a:p>
        </p:txBody>
      </p:sp>
      <p:sp>
        <p:nvSpPr>
          <p:cNvPr id="146" name="Right Brace 145">
            <a:extLst>
              <a:ext uri="{FF2B5EF4-FFF2-40B4-BE49-F238E27FC236}">
                <a16:creationId xmlns:a16="http://schemas.microsoft.com/office/drawing/2014/main" id="{87401B0B-EB2E-6E36-9F58-8D9584AD1792}"/>
              </a:ext>
            </a:extLst>
          </p:cNvPr>
          <p:cNvSpPr/>
          <p:nvPr/>
        </p:nvSpPr>
        <p:spPr>
          <a:xfrm rot="16200000">
            <a:off x="3991415" y="1494154"/>
            <a:ext cx="187427" cy="2296715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7" name="Right Brace 146">
            <a:extLst>
              <a:ext uri="{FF2B5EF4-FFF2-40B4-BE49-F238E27FC236}">
                <a16:creationId xmlns:a16="http://schemas.microsoft.com/office/drawing/2014/main" id="{932F3C18-5B58-03E6-6207-FA4BB2E6D403}"/>
              </a:ext>
            </a:extLst>
          </p:cNvPr>
          <p:cNvSpPr/>
          <p:nvPr/>
        </p:nvSpPr>
        <p:spPr>
          <a:xfrm rot="16200000">
            <a:off x="9058700" y="2082958"/>
            <a:ext cx="173421" cy="1017037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C15083DF-23C0-F734-4422-9BB6A5325113}"/>
              </a:ext>
            </a:extLst>
          </p:cNvPr>
          <p:cNvSpPr txBox="1"/>
          <p:nvPr/>
        </p:nvSpPr>
        <p:spPr>
          <a:xfrm>
            <a:off x="6173018" y="729190"/>
            <a:ext cx="2236788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/>
              <a:t>Installation Phase B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100" dirty="0"/>
              <a:t>QRB-welds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100" dirty="0"/>
              <a:t>Interfaces to site infrastructure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100" dirty="0"/>
              <a:t>Plugging cables to patchbox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sz="1100" dirty="0"/>
          </a:p>
        </p:txBody>
      </p:sp>
      <p:sp>
        <p:nvSpPr>
          <p:cNvPr id="149" name="Right Brace 148">
            <a:extLst>
              <a:ext uri="{FF2B5EF4-FFF2-40B4-BE49-F238E27FC236}">
                <a16:creationId xmlns:a16="http://schemas.microsoft.com/office/drawing/2014/main" id="{23A605E3-AAA3-BF31-4A1B-BF9799FB9244}"/>
              </a:ext>
            </a:extLst>
          </p:cNvPr>
          <p:cNvSpPr/>
          <p:nvPr/>
        </p:nvSpPr>
        <p:spPr>
          <a:xfrm rot="16200000">
            <a:off x="5542219" y="2396286"/>
            <a:ext cx="182029" cy="522242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5" name="Rectangle 154">
            <a:extLst>
              <a:ext uri="{FF2B5EF4-FFF2-40B4-BE49-F238E27FC236}">
                <a16:creationId xmlns:a16="http://schemas.microsoft.com/office/drawing/2014/main" id="{D38A79C1-EBF2-1249-978C-E3540AEDB811}"/>
              </a:ext>
            </a:extLst>
          </p:cNvPr>
          <p:cNvSpPr/>
          <p:nvPr/>
        </p:nvSpPr>
        <p:spPr>
          <a:xfrm>
            <a:off x="8817430" y="2799320"/>
            <a:ext cx="138285" cy="369332"/>
          </a:xfrm>
          <a:prstGeom prst="rect">
            <a:avLst/>
          </a:prstGeom>
          <a:solidFill>
            <a:srgbClr val="0066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Rectangle 155">
            <a:extLst>
              <a:ext uri="{FF2B5EF4-FFF2-40B4-BE49-F238E27FC236}">
                <a16:creationId xmlns:a16="http://schemas.microsoft.com/office/drawing/2014/main" id="{5CC0F621-9E3E-CF55-5B46-B7C47F22EA30}"/>
              </a:ext>
            </a:extLst>
          </p:cNvPr>
          <p:cNvSpPr/>
          <p:nvPr/>
        </p:nvSpPr>
        <p:spPr>
          <a:xfrm>
            <a:off x="8985378" y="2799320"/>
            <a:ext cx="138285" cy="369332"/>
          </a:xfrm>
          <a:prstGeom prst="rect">
            <a:avLst/>
          </a:prstGeom>
          <a:solidFill>
            <a:srgbClr val="0066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Rectangle 156">
            <a:extLst>
              <a:ext uri="{FF2B5EF4-FFF2-40B4-BE49-F238E27FC236}">
                <a16:creationId xmlns:a16="http://schemas.microsoft.com/office/drawing/2014/main" id="{AFA6C82C-4B96-7AC0-C7D5-F31328304A7F}"/>
              </a:ext>
            </a:extLst>
          </p:cNvPr>
          <p:cNvSpPr/>
          <p:nvPr/>
        </p:nvSpPr>
        <p:spPr>
          <a:xfrm>
            <a:off x="9153328" y="2799320"/>
            <a:ext cx="138285" cy="369332"/>
          </a:xfrm>
          <a:prstGeom prst="rect">
            <a:avLst/>
          </a:prstGeom>
          <a:solidFill>
            <a:srgbClr val="0066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51FC69E3-9ED6-7527-FF42-95EDA37AAB55}"/>
              </a:ext>
            </a:extLst>
          </p:cNvPr>
          <p:cNvSpPr txBox="1"/>
          <p:nvPr/>
        </p:nvSpPr>
        <p:spPr>
          <a:xfrm>
            <a:off x="9258630" y="2989061"/>
            <a:ext cx="4940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/>
              <a:t>.....</a:t>
            </a: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5D423DF6-4428-784B-5C15-E29EE0FAA678}"/>
              </a:ext>
            </a:extLst>
          </p:cNvPr>
          <p:cNvSpPr txBox="1"/>
          <p:nvPr/>
        </p:nvSpPr>
        <p:spPr>
          <a:xfrm>
            <a:off x="4995358" y="2060228"/>
            <a:ext cx="728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solidFill>
                  <a:srgbClr val="FF0000"/>
                </a:solidFill>
              </a:rPr>
              <a:t>SAT1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8521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814E660-BF25-4843-B2A0-93C6E2B6253B}" type="slidenum">
              <a:rPr lang="en-BE" smtClean="0"/>
              <a:pPr/>
              <a:t>3</a:t>
            </a:fld>
            <a:endParaRPr lang="en-BE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QSYS – System Breakdown</a:t>
            </a:r>
          </a:p>
        </p:txBody>
      </p:sp>
      <p:sp>
        <p:nvSpPr>
          <p:cNvPr id="4" name="Arrow: Bent 3">
            <a:extLst>
              <a:ext uri="{FF2B5EF4-FFF2-40B4-BE49-F238E27FC236}">
                <a16:creationId xmlns:a16="http://schemas.microsoft.com/office/drawing/2014/main" id="{0CC50A93-5C84-15F8-C6A6-626FD4314D92}"/>
              </a:ext>
            </a:extLst>
          </p:cNvPr>
          <p:cNvSpPr/>
          <p:nvPr/>
        </p:nvSpPr>
        <p:spPr>
          <a:xfrm flipV="1">
            <a:off x="5608539" y="2606712"/>
            <a:ext cx="1877435" cy="1965786"/>
          </a:xfrm>
          <a:prstGeom prst="bentArrow">
            <a:avLst>
              <a:gd name="adj1" fmla="val 13908"/>
              <a:gd name="adj2" fmla="val 12926"/>
              <a:gd name="adj3" fmla="val 5740"/>
              <a:gd name="adj4" fmla="val 36161"/>
            </a:avLst>
          </a:prstGeom>
          <a:solidFill>
            <a:srgbClr val="FFC16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D20EEEF-689C-ACF6-E32E-38B22E09ACE5}"/>
              </a:ext>
            </a:extLst>
          </p:cNvPr>
          <p:cNvGrpSpPr/>
          <p:nvPr/>
        </p:nvGrpSpPr>
        <p:grpSpPr>
          <a:xfrm>
            <a:off x="6776869" y="3942955"/>
            <a:ext cx="3378685" cy="818920"/>
            <a:chOff x="5772151" y="3019708"/>
            <a:chExt cx="1543050" cy="374002"/>
          </a:xfrm>
          <a:solidFill>
            <a:srgbClr val="FF9933"/>
          </a:solidFill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ED634FD-9058-0DC4-E785-863247BAE2B8}"/>
                </a:ext>
              </a:extLst>
            </p:cNvPr>
            <p:cNvSpPr/>
            <p:nvPr/>
          </p:nvSpPr>
          <p:spPr>
            <a:xfrm>
              <a:off x="5772151" y="3136478"/>
              <a:ext cx="1543050" cy="12107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Cylinder 26">
              <a:extLst>
                <a:ext uri="{FF2B5EF4-FFF2-40B4-BE49-F238E27FC236}">
                  <a16:creationId xmlns:a16="http://schemas.microsoft.com/office/drawing/2014/main" id="{0583A4BC-40FD-D16F-92A0-4A6FCB9891C9}"/>
                </a:ext>
              </a:extLst>
            </p:cNvPr>
            <p:cNvSpPr/>
            <p:nvPr/>
          </p:nvSpPr>
          <p:spPr>
            <a:xfrm>
              <a:off x="5968118" y="3019708"/>
              <a:ext cx="298097" cy="374002"/>
            </a:xfrm>
            <a:prstGeom prst="ca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Cylinder 27">
              <a:extLst>
                <a:ext uri="{FF2B5EF4-FFF2-40B4-BE49-F238E27FC236}">
                  <a16:creationId xmlns:a16="http://schemas.microsoft.com/office/drawing/2014/main" id="{A369276B-5D75-5D40-6131-93DA67D24647}"/>
                </a:ext>
              </a:extLst>
            </p:cNvPr>
            <p:cNvSpPr/>
            <p:nvPr/>
          </p:nvSpPr>
          <p:spPr>
            <a:xfrm>
              <a:off x="6790925" y="3019708"/>
              <a:ext cx="298097" cy="374002"/>
            </a:xfrm>
            <a:prstGeom prst="ca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D076CDE1-6E4C-87AA-059D-039040B46AD1}"/>
              </a:ext>
            </a:extLst>
          </p:cNvPr>
          <p:cNvGrpSpPr/>
          <p:nvPr/>
        </p:nvGrpSpPr>
        <p:grpSpPr>
          <a:xfrm>
            <a:off x="10155552" y="4012449"/>
            <a:ext cx="889338" cy="591354"/>
            <a:chOff x="7315200" y="3051446"/>
            <a:chExt cx="406162" cy="270072"/>
          </a:xfrm>
          <a:solidFill>
            <a:srgbClr val="CC3300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C49E821-2E03-0BD7-50F1-2E720C501F83}"/>
                </a:ext>
              </a:extLst>
            </p:cNvPr>
            <p:cNvSpPr/>
            <p:nvPr/>
          </p:nvSpPr>
          <p:spPr>
            <a:xfrm>
              <a:off x="7315200" y="3136478"/>
              <a:ext cx="368600" cy="121072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Cylinder 24">
              <a:extLst>
                <a:ext uri="{FF2B5EF4-FFF2-40B4-BE49-F238E27FC236}">
                  <a16:creationId xmlns:a16="http://schemas.microsoft.com/office/drawing/2014/main" id="{ED85578D-3BC8-DECF-EC1E-28B2E0F3333F}"/>
                </a:ext>
              </a:extLst>
            </p:cNvPr>
            <p:cNvSpPr/>
            <p:nvPr/>
          </p:nvSpPr>
          <p:spPr>
            <a:xfrm>
              <a:off x="7506102" y="3051446"/>
              <a:ext cx="215260" cy="270072"/>
            </a:xfrm>
            <a:prstGeom prst="can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04AA1DD-F23F-7368-633D-51E75A48FC26}"/>
              </a:ext>
            </a:extLst>
          </p:cNvPr>
          <p:cNvGrpSpPr/>
          <p:nvPr/>
        </p:nvGrpSpPr>
        <p:grpSpPr>
          <a:xfrm>
            <a:off x="6955367" y="4380313"/>
            <a:ext cx="1153912" cy="1445419"/>
            <a:chOff x="5853671" y="3219450"/>
            <a:chExt cx="526993" cy="660125"/>
          </a:xfrm>
        </p:grpSpPr>
        <p:sp>
          <p:nvSpPr>
            <p:cNvPr id="19" name="Cylinder 18">
              <a:extLst>
                <a:ext uri="{FF2B5EF4-FFF2-40B4-BE49-F238E27FC236}">
                  <a16:creationId xmlns:a16="http://schemas.microsoft.com/office/drawing/2014/main" id="{E6E682EE-9E56-9617-7FB0-70B98D6374D5}"/>
                </a:ext>
              </a:extLst>
            </p:cNvPr>
            <p:cNvSpPr/>
            <p:nvPr/>
          </p:nvSpPr>
          <p:spPr>
            <a:xfrm rot="16200000">
              <a:off x="5930167" y="3429078"/>
              <a:ext cx="374001" cy="526993"/>
            </a:xfrm>
            <a:prstGeom prst="can">
              <a:avLst/>
            </a:prstGeom>
            <a:solidFill>
              <a:srgbClr val="FF0066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104393ED-6CFA-69E5-4E02-F7B67085C2AD}"/>
                </a:ext>
              </a:extLst>
            </p:cNvPr>
            <p:cNvCxnSpPr/>
            <p:nvPr/>
          </p:nvCxnSpPr>
          <p:spPr>
            <a:xfrm>
              <a:off x="6117166" y="3219450"/>
              <a:ext cx="0" cy="419100"/>
            </a:xfrm>
            <a:prstGeom prst="line">
              <a:avLst/>
            </a:prstGeom>
            <a:solidFill>
              <a:srgbClr val="FF0066"/>
            </a:solidFill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0A18238C-6CF9-3E93-F063-8B48AAD0322E}"/>
              </a:ext>
            </a:extLst>
          </p:cNvPr>
          <p:cNvGrpSpPr/>
          <p:nvPr/>
        </p:nvGrpSpPr>
        <p:grpSpPr>
          <a:xfrm>
            <a:off x="8756997" y="4463737"/>
            <a:ext cx="1153912" cy="1361993"/>
            <a:chOff x="6676478" y="3257550"/>
            <a:chExt cx="526993" cy="622024"/>
          </a:xfrm>
        </p:grpSpPr>
        <p:sp>
          <p:nvSpPr>
            <p:cNvPr id="32" name="Cylinder 31">
              <a:extLst>
                <a:ext uri="{FF2B5EF4-FFF2-40B4-BE49-F238E27FC236}">
                  <a16:creationId xmlns:a16="http://schemas.microsoft.com/office/drawing/2014/main" id="{013C3D23-8486-FC34-4FFE-14285905F0FA}"/>
                </a:ext>
              </a:extLst>
            </p:cNvPr>
            <p:cNvSpPr/>
            <p:nvPr/>
          </p:nvSpPr>
          <p:spPr>
            <a:xfrm rot="16200000">
              <a:off x="6752974" y="3429077"/>
              <a:ext cx="374001" cy="526993"/>
            </a:xfrm>
            <a:prstGeom prst="can">
              <a:avLst/>
            </a:prstGeom>
            <a:solidFill>
              <a:srgbClr val="FF0066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8D0EE4A7-8A5A-8E85-89A8-49081AC1A3F4}"/>
                </a:ext>
              </a:extLst>
            </p:cNvPr>
            <p:cNvCxnSpPr/>
            <p:nvPr/>
          </p:nvCxnSpPr>
          <p:spPr>
            <a:xfrm>
              <a:off x="6939973" y="3257550"/>
              <a:ext cx="0" cy="419100"/>
            </a:xfrm>
            <a:prstGeom prst="line">
              <a:avLst/>
            </a:prstGeom>
            <a:solidFill>
              <a:srgbClr val="FF0066"/>
            </a:solidFill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E7DF04BB-592D-7C94-9505-B3DA96845938}"/>
              </a:ext>
            </a:extLst>
          </p:cNvPr>
          <p:cNvGrpSpPr/>
          <p:nvPr/>
        </p:nvGrpSpPr>
        <p:grpSpPr>
          <a:xfrm>
            <a:off x="3049017" y="1957887"/>
            <a:ext cx="1760938" cy="732913"/>
            <a:chOff x="2325441" y="903575"/>
            <a:chExt cx="1054427" cy="647756"/>
          </a:xfrm>
          <a:solidFill>
            <a:schemeClr val="accent3">
              <a:lumMod val="20000"/>
              <a:lumOff val="80000"/>
            </a:schemeClr>
          </a:solidFill>
        </p:grpSpPr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7023815B-A5F2-BF86-589F-D3DF33988B29}"/>
                </a:ext>
              </a:extLst>
            </p:cNvPr>
            <p:cNvSpPr/>
            <p:nvPr/>
          </p:nvSpPr>
          <p:spPr>
            <a:xfrm rot="16200000">
              <a:off x="2670681" y="1138727"/>
              <a:ext cx="645485" cy="175181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DD9EB443-9FF2-2357-69F7-D73F1B9D3749}"/>
                </a:ext>
              </a:extLst>
            </p:cNvPr>
            <p:cNvSpPr/>
            <p:nvPr/>
          </p:nvSpPr>
          <p:spPr>
            <a:xfrm rot="16200000">
              <a:off x="2371827" y="1138728"/>
              <a:ext cx="645485" cy="175181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923BC8A8-67AC-B399-C401-15C8BFC36653}"/>
                </a:ext>
              </a:extLst>
            </p:cNvPr>
            <p:cNvSpPr/>
            <p:nvPr/>
          </p:nvSpPr>
          <p:spPr>
            <a:xfrm rot="16200000">
              <a:off x="2969535" y="1138727"/>
              <a:ext cx="645485" cy="175181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3014778B-FD4D-691B-6113-81C5B20ACA7C}"/>
                </a:ext>
              </a:extLst>
            </p:cNvPr>
            <p:cNvCxnSpPr>
              <a:cxnSpLocks/>
            </p:cNvCxnSpPr>
            <p:nvPr/>
          </p:nvCxnSpPr>
          <p:spPr>
            <a:xfrm>
              <a:off x="2325441" y="1551331"/>
              <a:ext cx="1041865" cy="0"/>
            </a:xfrm>
            <a:prstGeom prst="line">
              <a:avLst/>
            </a:prstGeom>
            <a:grpFill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1CBDC61-9EC4-2470-3423-DA81061D636A}"/>
              </a:ext>
            </a:extLst>
          </p:cNvPr>
          <p:cNvCxnSpPr>
            <a:cxnSpLocks/>
          </p:cNvCxnSpPr>
          <p:nvPr/>
        </p:nvCxnSpPr>
        <p:spPr>
          <a:xfrm>
            <a:off x="2990377" y="1535606"/>
            <a:ext cx="22742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533C2DA7-2923-6A96-FA3C-52ED33C4197E}"/>
              </a:ext>
            </a:extLst>
          </p:cNvPr>
          <p:cNvSpPr/>
          <p:nvPr/>
        </p:nvSpPr>
        <p:spPr>
          <a:xfrm>
            <a:off x="1453754" y="1420786"/>
            <a:ext cx="1595263" cy="1319926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79263BD-4F31-348E-3617-B574BB633F45}"/>
              </a:ext>
            </a:extLst>
          </p:cNvPr>
          <p:cNvSpPr/>
          <p:nvPr/>
        </p:nvSpPr>
        <p:spPr>
          <a:xfrm>
            <a:off x="5186175" y="1426533"/>
            <a:ext cx="1077987" cy="1270222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333180C7-F73B-289B-CB88-4A6AF3195E30}"/>
              </a:ext>
            </a:extLst>
          </p:cNvPr>
          <p:cNvGrpSpPr/>
          <p:nvPr/>
        </p:nvGrpSpPr>
        <p:grpSpPr>
          <a:xfrm>
            <a:off x="6900459" y="4021241"/>
            <a:ext cx="166513" cy="616536"/>
            <a:chOff x="6366072" y="4026993"/>
            <a:chExt cx="166513" cy="616536"/>
          </a:xfrm>
        </p:grpSpPr>
        <p:sp>
          <p:nvSpPr>
            <p:cNvPr id="44" name="Flowchart: Data 43">
              <a:extLst>
                <a:ext uri="{FF2B5EF4-FFF2-40B4-BE49-F238E27FC236}">
                  <a16:creationId xmlns:a16="http://schemas.microsoft.com/office/drawing/2014/main" id="{F5050C0D-C044-10E5-8E88-6FF690F38529}"/>
                </a:ext>
              </a:extLst>
            </p:cNvPr>
            <p:cNvSpPr/>
            <p:nvPr/>
          </p:nvSpPr>
          <p:spPr>
            <a:xfrm>
              <a:off x="6377311" y="4078615"/>
              <a:ext cx="146482" cy="500270"/>
            </a:xfrm>
            <a:prstGeom prst="flowChartInputOutpu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F861E95E-D323-2A05-574F-3DE5877FA74E}"/>
                </a:ext>
              </a:extLst>
            </p:cNvPr>
            <p:cNvSpPr/>
            <p:nvPr/>
          </p:nvSpPr>
          <p:spPr>
            <a:xfrm>
              <a:off x="6386103" y="4026993"/>
              <a:ext cx="146482" cy="774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A9E7A904-D02B-3E61-76D8-83767853A3B9}"/>
                </a:ext>
              </a:extLst>
            </p:cNvPr>
            <p:cNvSpPr/>
            <p:nvPr/>
          </p:nvSpPr>
          <p:spPr>
            <a:xfrm>
              <a:off x="6366072" y="4566103"/>
              <a:ext cx="146482" cy="774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E4FE5E23-F271-E551-FC7F-10547A4D376D}"/>
              </a:ext>
            </a:extLst>
          </p:cNvPr>
          <p:cNvGrpSpPr/>
          <p:nvPr/>
        </p:nvGrpSpPr>
        <p:grpSpPr>
          <a:xfrm>
            <a:off x="8387760" y="4014730"/>
            <a:ext cx="166513" cy="616536"/>
            <a:chOff x="6366072" y="4026993"/>
            <a:chExt cx="166513" cy="616536"/>
          </a:xfrm>
        </p:grpSpPr>
        <p:sp>
          <p:nvSpPr>
            <p:cNvPr id="53" name="Flowchart: Data 52">
              <a:extLst>
                <a:ext uri="{FF2B5EF4-FFF2-40B4-BE49-F238E27FC236}">
                  <a16:creationId xmlns:a16="http://schemas.microsoft.com/office/drawing/2014/main" id="{3FDF1582-1D01-272A-9A0B-E97E9C9C97F4}"/>
                </a:ext>
              </a:extLst>
            </p:cNvPr>
            <p:cNvSpPr/>
            <p:nvPr/>
          </p:nvSpPr>
          <p:spPr>
            <a:xfrm>
              <a:off x="6377311" y="4078615"/>
              <a:ext cx="146482" cy="500270"/>
            </a:xfrm>
            <a:prstGeom prst="flowChartInputOutpu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198DA5B4-28B0-7C4B-A222-771453530566}"/>
                </a:ext>
              </a:extLst>
            </p:cNvPr>
            <p:cNvSpPr/>
            <p:nvPr/>
          </p:nvSpPr>
          <p:spPr>
            <a:xfrm>
              <a:off x="6386103" y="4026993"/>
              <a:ext cx="146482" cy="774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9F6421E0-DDD3-CCCA-3A76-3A93180AA568}"/>
                </a:ext>
              </a:extLst>
            </p:cNvPr>
            <p:cNvSpPr/>
            <p:nvPr/>
          </p:nvSpPr>
          <p:spPr>
            <a:xfrm>
              <a:off x="6366072" y="4566103"/>
              <a:ext cx="146482" cy="774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72B8BB91-A7A3-9E91-0E0D-356B62FBFCDF}"/>
              </a:ext>
            </a:extLst>
          </p:cNvPr>
          <p:cNvGrpSpPr/>
          <p:nvPr/>
        </p:nvGrpSpPr>
        <p:grpSpPr>
          <a:xfrm>
            <a:off x="9903411" y="4053443"/>
            <a:ext cx="166513" cy="616536"/>
            <a:chOff x="6366072" y="4026993"/>
            <a:chExt cx="166513" cy="616536"/>
          </a:xfrm>
        </p:grpSpPr>
        <p:sp>
          <p:nvSpPr>
            <p:cNvPr id="58" name="Flowchart: Data 57">
              <a:extLst>
                <a:ext uri="{FF2B5EF4-FFF2-40B4-BE49-F238E27FC236}">
                  <a16:creationId xmlns:a16="http://schemas.microsoft.com/office/drawing/2014/main" id="{00D09F7D-878D-4128-1C24-999A717192D9}"/>
                </a:ext>
              </a:extLst>
            </p:cNvPr>
            <p:cNvSpPr/>
            <p:nvPr/>
          </p:nvSpPr>
          <p:spPr>
            <a:xfrm>
              <a:off x="6377311" y="4078615"/>
              <a:ext cx="146482" cy="500270"/>
            </a:xfrm>
            <a:prstGeom prst="flowChartInputOutpu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44DA4422-29A5-9AC3-5EE6-ACB1CEB34224}"/>
                </a:ext>
              </a:extLst>
            </p:cNvPr>
            <p:cNvSpPr/>
            <p:nvPr/>
          </p:nvSpPr>
          <p:spPr>
            <a:xfrm>
              <a:off x="6386103" y="4026993"/>
              <a:ext cx="146482" cy="774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0511935F-F009-029D-F44C-758DC47F214D}"/>
                </a:ext>
              </a:extLst>
            </p:cNvPr>
            <p:cNvSpPr/>
            <p:nvPr/>
          </p:nvSpPr>
          <p:spPr>
            <a:xfrm>
              <a:off x="6366072" y="4566103"/>
              <a:ext cx="146482" cy="774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63" name="Rectangle 62">
            <a:extLst>
              <a:ext uri="{FF2B5EF4-FFF2-40B4-BE49-F238E27FC236}">
                <a16:creationId xmlns:a16="http://schemas.microsoft.com/office/drawing/2014/main" id="{88D4235F-21BA-C662-382C-1FF04DB321E2}"/>
              </a:ext>
            </a:extLst>
          </p:cNvPr>
          <p:cNvSpPr/>
          <p:nvPr/>
        </p:nvSpPr>
        <p:spPr>
          <a:xfrm>
            <a:off x="8464361" y="3870186"/>
            <a:ext cx="1581116" cy="2102831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8951EC41-AB29-A4A3-8268-DDEFC1B7DA43}"/>
              </a:ext>
            </a:extLst>
          </p:cNvPr>
          <p:cNvSpPr txBox="1"/>
          <p:nvPr/>
        </p:nvSpPr>
        <p:spPr>
          <a:xfrm>
            <a:off x="7283723" y="4089875"/>
            <a:ext cx="4764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/>
              <a:t>QVB</a:t>
            </a:r>
            <a:endParaRPr lang="en-GB" sz="1100" b="1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B74A9A17-5148-D4D9-324F-966E663D2BC5}"/>
              </a:ext>
            </a:extLst>
          </p:cNvPr>
          <p:cNvSpPr txBox="1"/>
          <p:nvPr/>
        </p:nvSpPr>
        <p:spPr>
          <a:xfrm>
            <a:off x="9135397" y="4119809"/>
            <a:ext cx="4764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/>
              <a:t>QVB</a:t>
            </a:r>
            <a:endParaRPr lang="en-GB" sz="1100" b="1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27DF2840-D749-3459-5577-7EA904975308}"/>
              </a:ext>
            </a:extLst>
          </p:cNvPr>
          <p:cNvSpPr txBox="1"/>
          <p:nvPr/>
        </p:nvSpPr>
        <p:spPr>
          <a:xfrm>
            <a:off x="10557899" y="4146017"/>
            <a:ext cx="46198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/>
              <a:t>QVE</a:t>
            </a:r>
            <a:endParaRPr lang="en-GB" sz="1100" b="1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82AB2DE-66C1-16CD-9349-F740723B61D3}"/>
              </a:ext>
            </a:extLst>
          </p:cNvPr>
          <p:cNvSpPr txBox="1"/>
          <p:nvPr/>
        </p:nvSpPr>
        <p:spPr>
          <a:xfrm rot="16200000">
            <a:off x="5425672" y="3662962"/>
            <a:ext cx="67420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QLM</a:t>
            </a:r>
            <a:endParaRPr lang="en-GB" sz="1100" b="1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489AF3CB-3597-DA20-BB4C-2241C2C8D309}"/>
              </a:ext>
            </a:extLst>
          </p:cNvPr>
          <p:cNvSpPr txBox="1"/>
          <p:nvPr/>
        </p:nvSpPr>
        <p:spPr>
          <a:xfrm>
            <a:off x="5480590" y="1949944"/>
            <a:ext cx="4732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/>
              <a:t>QRB</a:t>
            </a:r>
            <a:endParaRPr lang="en-GB" sz="1100" b="1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D8489CC5-1324-B41C-8542-3077B6D30580}"/>
              </a:ext>
            </a:extLst>
          </p:cNvPr>
          <p:cNvSpPr txBox="1"/>
          <p:nvPr/>
        </p:nvSpPr>
        <p:spPr>
          <a:xfrm>
            <a:off x="1949617" y="1957888"/>
            <a:ext cx="49244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/>
              <a:t>WCS</a:t>
            </a:r>
            <a:endParaRPr lang="en-GB" sz="1100" b="1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AC2ED966-67B3-3C34-641A-74DE92BB1602}"/>
              </a:ext>
            </a:extLst>
          </p:cNvPr>
          <p:cNvSpPr txBox="1"/>
          <p:nvPr/>
        </p:nvSpPr>
        <p:spPr>
          <a:xfrm rot="16200000">
            <a:off x="4437734" y="2295975"/>
            <a:ext cx="51167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/>
              <a:t>WSH</a:t>
            </a:r>
            <a:endParaRPr lang="en-GB" sz="1100" b="1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4598968-5A2D-3FBF-ABDB-E90B1B5CF2F7}"/>
              </a:ext>
            </a:extLst>
          </p:cNvPr>
          <p:cNvSpPr txBox="1"/>
          <p:nvPr/>
        </p:nvSpPr>
        <p:spPr>
          <a:xfrm rot="16200000">
            <a:off x="3379741" y="2295975"/>
            <a:ext cx="51167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/>
              <a:t>WSH</a:t>
            </a:r>
            <a:endParaRPr lang="en-GB" sz="1100" b="1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9874B041-495D-CB35-67A8-683FECC28439}"/>
              </a:ext>
            </a:extLst>
          </p:cNvPr>
          <p:cNvSpPr txBox="1"/>
          <p:nvPr/>
        </p:nvSpPr>
        <p:spPr>
          <a:xfrm rot="16200000">
            <a:off x="3931426" y="2295975"/>
            <a:ext cx="51167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/>
              <a:t>WSH</a:t>
            </a:r>
            <a:endParaRPr lang="en-GB" sz="1100" b="1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15D669DF-6EAF-B9D8-ECFA-84CD496A0078}"/>
              </a:ext>
            </a:extLst>
          </p:cNvPr>
          <p:cNvSpPr txBox="1"/>
          <p:nvPr/>
        </p:nvSpPr>
        <p:spPr>
          <a:xfrm>
            <a:off x="7308569" y="5356747"/>
            <a:ext cx="4267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/>
              <a:t>QM</a:t>
            </a:r>
            <a:endParaRPr lang="en-GB" sz="1100" b="1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00E9F043-54E5-0AEB-9880-F0B57CC649A0}"/>
              </a:ext>
            </a:extLst>
          </p:cNvPr>
          <p:cNvSpPr txBox="1"/>
          <p:nvPr/>
        </p:nvSpPr>
        <p:spPr>
          <a:xfrm>
            <a:off x="9087666" y="5363827"/>
            <a:ext cx="4267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/>
              <a:t>QM</a:t>
            </a:r>
            <a:endParaRPr lang="en-GB" sz="1100" b="1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A15C169C-B392-4E6A-942C-8E6A32DE0B42}"/>
              </a:ext>
            </a:extLst>
          </p:cNvPr>
          <p:cNvSpPr txBox="1"/>
          <p:nvPr/>
        </p:nvSpPr>
        <p:spPr>
          <a:xfrm>
            <a:off x="9572833" y="5942597"/>
            <a:ext cx="5998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/>
              <a:t>QCELL</a:t>
            </a:r>
            <a:endParaRPr lang="en-GB" sz="1100" b="1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0527736E-EF96-8B3A-51CD-DF6DD31130C6}"/>
              </a:ext>
            </a:extLst>
          </p:cNvPr>
          <p:cNvSpPr txBox="1"/>
          <p:nvPr/>
        </p:nvSpPr>
        <p:spPr>
          <a:xfrm>
            <a:off x="8545481" y="3271264"/>
            <a:ext cx="49084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/>
              <a:t>WPS</a:t>
            </a:r>
            <a:endParaRPr lang="en-GB" sz="1100" b="1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49BE0BFA-B9FE-9468-D80E-3F07673238EA}"/>
              </a:ext>
            </a:extLst>
          </p:cNvPr>
          <p:cNvSpPr txBox="1"/>
          <p:nvPr/>
        </p:nvSpPr>
        <p:spPr>
          <a:xfrm>
            <a:off x="6318304" y="1312377"/>
            <a:ext cx="19308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Cryoplant &amp; </a:t>
            </a:r>
            <a:r>
              <a:rPr lang="en-US" b="1" dirty="0">
                <a:solidFill>
                  <a:srgbClr val="00B050"/>
                </a:solidFill>
              </a:rPr>
              <a:t>Infrastructure</a:t>
            </a:r>
            <a:endParaRPr lang="en-GB" b="1" dirty="0">
              <a:solidFill>
                <a:srgbClr val="00B050"/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7A99DC0F-FCF0-2CA5-51ED-9A305F3C2312}"/>
              </a:ext>
            </a:extLst>
          </p:cNvPr>
          <p:cNvSpPr txBox="1"/>
          <p:nvPr/>
        </p:nvSpPr>
        <p:spPr>
          <a:xfrm>
            <a:off x="4071390" y="3484538"/>
            <a:ext cx="14351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 err="1">
                <a:solidFill>
                  <a:srgbClr val="FF9933"/>
                </a:solidFill>
              </a:rPr>
              <a:t>Cryo</a:t>
            </a:r>
            <a:r>
              <a:rPr lang="en-US" b="1" dirty="0">
                <a:solidFill>
                  <a:srgbClr val="FF9933"/>
                </a:solidFill>
              </a:rPr>
              <a:t> Backbone</a:t>
            </a:r>
            <a:endParaRPr lang="en-GB" b="1" dirty="0">
              <a:solidFill>
                <a:srgbClr val="FF9933"/>
              </a:solidFill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7DFC0FF8-BBFB-A201-5A06-9B242D84007F}"/>
              </a:ext>
            </a:extLst>
          </p:cNvPr>
          <p:cNvSpPr txBox="1"/>
          <p:nvPr/>
        </p:nvSpPr>
        <p:spPr>
          <a:xfrm>
            <a:off x="5264652" y="4921601"/>
            <a:ext cx="1618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66"/>
                </a:solidFill>
              </a:rPr>
              <a:t>Cryomodules</a:t>
            </a:r>
            <a:endParaRPr lang="en-GB" b="1" dirty="0">
              <a:solidFill>
                <a:srgbClr val="FF0066"/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F7866B4-9480-3B02-096B-7C5A0738EA7B}"/>
              </a:ext>
            </a:extLst>
          </p:cNvPr>
          <p:cNvGrpSpPr/>
          <p:nvPr/>
        </p:nvGrpSpPr>
        <p:grpSpPr>
          <a:xfrm>
            <a:off x="6135131" y="2690801"/>
            <a:ext cx="4751289" cy="818136"/>
            <a:chOff x="6135131" y="2690801"/>
            <a:chExt cx="4751289" cy="818136"/>
          </a:xfrm>
        </p:grpSpPr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C723C3CD-9DC9-9ACD-96AE-2E36DBCEF9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35131" y="3508937"/>
              <a:ext cx="4751289" cy="0"/>
            </a:xfrm>
            <a:prstGeom prst="line">
              <a:avLst/>
            </a:prstGeom>
            <a:ln w="28575">
              <a:solidFill>
                <a:srgbClr val="00B05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" name="Straight Connector 1">
              <a:extLst>
                <a:ext uri="{FF2B5EF4-FFF2-40B4-BE49-F238E27FC236}">
                  <a16:creationId xmlns:a16="http://schemas.microsoft.com/office/drawing/2014/main" id="{0191721E-F70B-B88E-075D-60828BB7100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35131" y="2690801"/>
              <a:ext cx="0" cy="793737"/>
            </a:xfrm>
            <a:prstGeom prst="line">
              <a:avLst/>
            </a:prstGeom>
            <a:ln w="28575">
              <a:solidFill>
                <a:srgbClr val="00B05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4861524-7F65-590A-2AAB-F1D201A29767}"/>
              </a:ext>
            </a:extLst>
          </p:cNvPr>
          <p:cNvGrpSpPr/>
          <p:nvPr/>
        </p:nvGrpSpPr>
        <p:grpSpPr>
          <a:xfrm>
            <a:off x="6032146" y="2740712"/>
            <a:ext cx="4854274" cy="872477"/>
            <a:chOff x="6135131" y="2636460"/>
            <a:chExt cx="4854274" cy="872477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C45CC1E1-B6AB-FF6D-3F42-42A8C98011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35131" y="3508937"/>
              <a:ext cx="4854274" cy="0"/>
            </a:xfrm>
            <a:prstGeom prst="line">
              <a:avLst/>
            </a:prstGeom>
            <a:ln w="28575">
              <a:solidFill>
                <a:srgbClr val="00B05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98BF752-B787-6090-0565-237766BE2E0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35131" y="2636460"/>
              <a:ext cx="0" cy="848078"/>
            </a:xfrm>
            <a:prstGeom prst="line">
              <a:avLst/>
            </a:prstGeom>
            <a:ln w="28575">
              <a:solidFill>
                <a:srgbClr val="00B05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01563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2EE12DD6-E40A-98CD-4218-CEDE056E4650}"/>
              </a:ext>
            </a:extLst>
          </p:cNvPr>
          <p:cNvGrpSpPr/>
          <p:nvPr/>
        </p:nvGrpSpPr>
        <p:grpSpPr>
          <a:xfrm>
            <a:off x="5198519" y="692955"/>
            <a:ext cx="6717803" cy="5922607"/>
            <a:chOff x="2768262" y="990657"/>
            <a:chExt cx="6258798" cy="5517935"/>
          </a:xfrm>
        </p:grpSpPr>
        <p:sp>
          <p:nvSpPr>
            <p:cNvPr id="26" name="Content Placeholder 2"/>
            <p:cNvSpPr txBox="1">
              <a:spLocks/>
            </p:cNvSpPr>
            <p:nvPr/>
          </p:nvSpPr>
          <p:spPr>
            <a:xfrm>
              <a:off x="3488225" y="1282939"/>
              <a:ext cx="5394325" cy="481052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55600" indent="-2667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22300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90600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Clr>
                  <a:schemeClr val="accent4"/>
                </a:buClr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257300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Clr>
                  <a:schemeClr val="accent3"/>
                </a:buClr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612900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Clr>
                  <a:schemeClr val="bg1">
                    <a:lumMod val="50000"/>
                  </a:schemeClr>
                </a:buClr>
                <a:buFont typeface="Arial" panose="020B0604020202020204" pitchFamily="34" charset="0"/>
                <a:buChar char="•"/>
                <a:defRPr lang="en-US" sz="1800" kern="120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88900" indent="0" algn="ctr">
                <a:buNone/>
              </a:pPr>
              <a:endParaRPr lang="en-US" sz="2000" dirty="0"/>
            </a:p>
          </p:txBody>
        </p: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5736CB4A-CD09-868D-BAF4-0D2E5DB3FA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68262" y="990657"/>
              <a:ext cx="6258798" cy="5506218"/>
            </a:xfrm>
            <a:prstGeom prst="rect">
              <a:avLst/>
            </a:prstGeom>
          </p:spPr>
        </p:pic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29D52C3E-DC4D-0A04-CEDA-779F2830C538}"/>
                </a:ext>
              </a:extLst>
            </p:cNvPr>
            <p:cNvSpPr/>
            <p:nvPr/>
          </p:nvSpPr>
          <p:spPr>
            <a:xfrm>
              <a:off x="3884446" y="6010294"/>
              <a:ext cx="1250177" cy="4587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B3C84311-A5C1-2BE1-0FA4-7B931CCF7876}"/>
                </a:ext>
              </a:extLst>
            </p:cNvPr>
            <p:cNvSpPr/>
            <p:nvPr/>
          </p:nvSpPr>
          <p:spPr>
            <a:xfrm>
              <a:off x="5854221" y="5884552"/>
              <a:ext cx="1250177" cy="6240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D3DB363-CD5C-9031-9D54-4F4B2D38A201}"/>
              </a:ext>
            </a:extLst>
          </p:cNvPr>
          <p:cNvSpPr/>
          <p:nvPr/>
        </p:nvSpPr>
        <p:spPr>
          <a:xfrm rot="3098609">
            <a:off x="7564538" y="1512756"/>
            <a:ext cx="684147" cy="455551"/>
          </a:xfrm>
          <a:prstGeom prst="roundRect">
            <a:avLst/>
          </a:prstGeom>
          <a:solidFill>
            <a:srgbClr val="FF0000">
              <a:alpha val="4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E4672A5E-664E-D3BB-C232-B1DF1577A4D2}"/>
              </a:ext>
            </a:extLst>
          </p:cNvPr>
          <p:cNvSpPr/>
          <p:nvPr/>
        </p:nvSpPr>
        <p:spPr>
          <a:xfrm rot="3232960">
            <a:off x="8743878" y="2439227"/>
            <a:ext cx="244741" cy="521048"/>
          </a:xfrm>
          <a:prstGeom prst="roundRect">
            <a:avLst/>
          </a:prstGeom>
          <a:solidFill>
            <a:srgbClr val="FF0000">
              <a:alpha val="4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3AEA9B7-E360-3E6E-363C-15BFA53F0825}"/>
              </a:ext>
            </a:extLst>
          </p:cNvPr>
          <p:cNvSpPr txBox="1"/>
          <p:nvPr/>
        </p:nvSpPr>
        <p:spPr>
          <a:xfrm>
            <a:off x="7112442" y="411425"/>
            <a:ext cx="2036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Buildings - Level 0</a:t>
            </a:r>
            <a:endParaRPr lang="en-GB" u="sng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C4D01EF7-417E-C9CF-DD30-E4EAE44F4F98}"/>
              </a:ext>
            </a:extLst>
          </p:cNvPr>
          <p:cNvSpPr/>
          <p:nvPr/>
        </p:nvSpPr>
        <p:spPr>
          <a:xfrm rot="3232960">
            <a:off x="8432319" y="2780289"/>
            <a:ext cx="186860" cy="269907"/>
          </a:xfrm>
          <a:prstGeom prst="roundRect">
            <a:avLst/>
          </a:prstGeom>
          <a:solidFill>
            <a:srgbClr val="FFC000">
              <a:alpha val="4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0C9BE144-47BB-23CF-42E2-06EF5446D5D6}"/>
              </a:ext>
            </a:extLst>
          </p:cNvPr>
          <p:cNvSpPr/>
          <p:nvPr/>
        </p:nvSpPr>
        <p:spPr>
          <a:xfrm rot="2786148">
            <a:off x="7780905" y="4121404"/>
            <a:ext cx="2919633" cy="99330"/>
          </a:xfrm>
          <a:prstGeom prst="roundRect">
            <a:avLst/>
          </a:prstGeom>
          <a:solidFill>
            <a:srgbClr val="FF0000">
              <a:alpha val="4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3879133-AAC0-F6C8-79BD-26C3CE72487E}"/>
              </a:ext>
            </a:extLst>
          </p:cNvPr>
          <p:cNvSpPr/>
          <p:nvPr/>
        </p:nvSpPr>
        <p:spPr>
          <a:xfrm rot="2806873">
            <a:off x="8055867" y="2076314"/>
            <a:ext cx="839583" cy="433833"/>
          </a:xfrm>
          <a:prstGeom prst="roundRect">
            <a:avLst/>
          </a:prstGeom>
          <a:solidFill>
            <a:srgbClr val="FFC000">
              <a:alpha val="4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6E98275C-DA1F-A9CE-8BE4-5CBE071A1994}"/>
              </a:ext>
            </a:extLst>
          </p:cNvPr>
          <p:cNvSpPr/>
          <p:nvPr/>
        </p:nvSpPr>
        <p:spPr>
          <a:xfrm rot="3232960">
            <a:off x="8284806" y="2969033"/>
            <a:ext cx="178905" cy="161735"/>
          </a:xfrm>
          <a:prstGeom prst="roundRect">
            <a:avLst/>
          </a:prstGeom>
          <a:solidFill>
            <a:srgbClr val="FF0000">
              <a:alpha val="4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0D45365-7377-C24A-89F4-AB4B9BC0AD1F}"/>
              </a:ext>
            </a:extLst>
          </p:cNvPr>
          <p:cNvSpPr txBox="1"/>
          <p:nvPr/>
        </p:nvSpPr>
        <p:spPr>
          <a:xfrm>
            <a:off x="7769797" y="1615342"/>
            <a:ext cx="250390" cy="2308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900" b="1" dirty="0"/>
              <a:t>6</a:t>
            </a:r>
            <a:endParaRPr lang="en-GB" sz="900" b="1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482349C-A502-4ACB-FE48-41AA24701AD9}"/>
              </a:ext>
            </a:extLst>
          </p:cNvPr>
          <p:cNvSpPr txBox="1"/>
          <p:nvPr/>
        </p:nvSpPr>
        <p:spPr>
          <a:xfrm>
            <a:off x="8374258" y="2151220"/>
            <a:ext cx="250390" cy="2308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900" b="1" dirty="0"/>
              <a:t>5</a:t>
            </a:r>
            <a:endParaRPr lang="en-GB" sz="900" b="1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1AC1B6F-C0E3-178F-9FAD-B09DE98BC5C9}"/>
              </a:ext>
            </a:extLst>
          </p:cNvPr>
          <p:cNvSpPr txBox="1"/>
          <p:nvPr/>
        </p:nvSpPr>
        <p:spPr>
          <a:xfrm>
            <a:off x="8805935" y="2584335"/>
            <a:ext cx="250390" cy="2308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900" b="1" dirty="0"/>
              <a:t>4</a:t>
            </a:r>
            <a:endParaRPr lang="en-GB" sz="900" b="1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91DE408-3F65-94A8-6083-07145F7DF74E}"/>
              </a:ext>
            </a:extLst>
          </p:cNvPr>
          <p:cNvSpPr txBox="1"/>
          <p:nvPr/>
        </p:nvSpPr>
        <p:spPr>
          <a:xfrm>
            <a:off x="8166200" y="3571029"/>
            <a:ext cx="250390" cy="2308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900" b="1" dirty="0"/>
              <a:t>1</a:t>
            </a:r>
            <a:endParaRPr lang="en-GB" sz="900" b="1" dirty="0"/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AECF44B3-C222-DA72-3CB5-8DC51E250B85}"/>
              </a:ext>
            </a:extLst>
          </p:cNvPr>
          <p:cNvCxnSpPr>
            <a:cxnSpLocks/>
          </p:cNvCxnSpPr>
          <p:nvPr/>
        </p:nvCxnSpPr>
        <p:spPr>
          <a:xfrm>
            <a:off x="7723504" y="2419995"/>
            <a:ext cx="761050" cy="416567"/>
          </a:xfrm>
          <a:prstGeom prst="line">
            <a:avLst/>
          </a:prstGeom>
          <a:ln w="19050">
            <a:solidFill>
              <a:schemeClr val="accent2"/>
            </a:solidFill>
          </a:ln>
          <a:effectLst>
            <a:glow rad="88900">
              <a:schemeClr val="bg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083CE231-A2E8-A563-1E57-C70730E09A0E}"/>
              </a:ext>
            </a:extLst>
          </p:cNvPr>
          <p:cNvCxnSpPr>
            <a:cxnSpLocks/>
          </p:cNvCxnSpPr>
          <p:nvPr/>
        </p:nvCxnSpPr>
        <p:spPr>
          <a:xfrm>
            <a:off x="7584731" y="2586670"/>
            <a:ext cx="761050" cy="416567"/>
          </a:xfrm>
          <a:prstGeom prst="line">
            <a:avLst/>
          </a:prstGeom>
          <a:ln w="19050">
            <a:solidFill>
              <a:schemeClr val="accent2"/>
            </a:solidFill>
          </a:ln>
          <a:effectLst>
            <a:glow rad="88900">
              <a:schemeClr val="bg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536516BD-0F5B-2C0B-57BC-97CA5A713962}"/>
              </a:ext>
            </a:extLst>
          </p:cNvPr>
          <p:cNvSpPr txBox="1"/>
          <p:nvPr/>
        </p:nvSpPr>
        <p:spPr>
          <a:xfrm>
            <a:off x="7562178" y="2218555"/>
            <a:ext cx="250390" cy="2308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900" b="1" dirty="0"/>
              <a:t>3</a:t>
            </a:r>
            <a:endParaRPr lang="en-GB" sz="900" b="1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B6CED59-0447-8DC6-92D0-A072A0B17E56}"/>
              </a:ext>
            </a:extLst>
          </p:cNvPr>
          <p:cNvSpPr txBox="1"/>
          <p:nvPr/>
        </p:nvSpPr>
        <p:spPr>
          <a:xfrm>
            <a:off x="7347919" y="2465215"/>
            <a:ext cx="250390" cy="2308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900" b="1" dirty="0"/>
              <a:t>2</a:t>
            </a:r>
            <a:endParaRPr lang="en-GB" sz="900" b="1" dirty="0"/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98F713D2-3A26-44F5-77BD-85B8A7D03413}"/>
              </a:ext>
            </a:extLst>
          </p:cNvPr>
          <p:cNvCxnSpPr>
            <a:cxnSpLocks/>
            <a:stCxn id="52" idx="3"/>
          </p:cNvCxnSpPr>
          <p:nvPr/>
        </p:nvCxnSpPr>
        <p:spPr>
          <a:xfrm flipV="1">
            <a:off x="8416590" y="3560124"/>
            <a:ext cx="208058" cy="126321"/>
          </a:xfrm>
          <a:prstGeom prst="line">
            <a:avLst/>
          </a:prstGeom>
          <a:ln w="19050">
            <a:solidFill>
              <a:schemeClr val="accent2"/>
            </a:solidFill>
          </a:ln>
          <a:effectLst>
            <a:glow rad="88900">
              <a:schemeClr val="bg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814E660-BF25-4843-B2A0-93C6E2B6253B}" type="slidenum">
              <a:rPr lang="en-BE" smtClean="0"/>
              <a:pPr/>
              <a:t>4</a:t>
            </a:fld>
            <a:endParaRPr lang="en-BE" dirty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A679F983-F680-1203-59ED-EE3D868AD8B3}"/>
              </a:ext>
            </a:extLst>
          </p:cNvPr>
          <p:cNvSpPr txBox="1">
            <a:spLocks/>
          </p:cNvSpPr>
          <p:nvPr/>
        </p:nvSpPr>
        <p:spPr>
          <a:xfrm>
            <a:off x="1" y="0"/>
            <a:ext cx="5894490" cy="571500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 fontScale="92500" lnSpcReduction="10000"/>
          </a:bodyPr>
          <a:lstStyle>
            <a:lvl1pPr marL="889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lang="en-US" sz="3600" b="1" kern="1200" baseline="0" dirty="0" smtClean="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marL="622300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0600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57300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12900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 lang="en-US" sz="1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890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84A9C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 dirty="0">
                <a:solidFill>
                  <a:srgbClr val="984A9C"/>
                </a:solidFill>
                <a:latin typeface="Segoe UI"/>
              </a:rPr>
              <a:t>QSYS Buildings (</a:t>
            </a:r>
            <a:r>
              <a:rPr lang="en-US" noProof="0" dirty="0" err="1">
                <a:solidFill>
                  <a:srgbClr val="984A9C"/>
                </a:solidFill>
                <a:latin typeface="Segoe UI"/>
              </a:rPr>
              <a:t>QB_x</a:t>
            </a:r>
            <a:r>
              <a:rPr lang="en-US" noProof="0" dirty="0">
                <a:solidFill>
                  <a:srgbClr val="984A9C"/>
                </a:solidFill>
                <a:latin typeface="Segoe UI"/>
              </a:rPr>
              <a:t>)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984A9C"/>
              </a:solidFill>
              <a:effectLst/>
              <a:uLnTx/>
              <a:uFillTx/>
              <a:latin typeface="Segoe UI"/>
              <a:ea typeface="+mj-ea"/>
              <a:cs typeface="+mj-cs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05E85EE-0485-7575-FA64-E4AFDD8B4434}"/>
              </a:ext>
            </a:extLst>
          </p:cNvPr>
          <p:cNvGrpSpPr/>
          <p:nvPr/>
        </p:nvGrpSpPr>
        <p:grpSpPr>
          <a:xfrm>
            <a:off x="10078693" y="1166001"/>
            <a:ext cx="1644940" cy="1642038"/>
            <a:chOff x="2782307" y="1038481"/>
            <a:chExt cx="5401434" cy="5391903"/>
          </a:xfrm>
        </p:grpSpPr>
        <p:sp>
          <p:nvSpPr>
            <p:cNvPr id="19" name="TextBox 18"/>
            <p:cNvSpPr txBox="1"/>
            <p:nvPr/>
          </p:nvSpPr>
          <p:spPr>
            <a:xfrm>
              <a:off x="2834878" y="1885913"/>
              <a:ext cx="1546347" cy="1111698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rtlCol="0">
              <a:spAutoFit/>
            </a:bodyPr>
            <a:lstStyle/>
            <a:p>
              <a:pPr algn="ctr"/>
              <a:endParaRPr lang="en-US" sz="1600" b="1" dirty="0" err="1">
                <a:solidFill>
                  <a:srgbClr val="FF0000"/>
                </a:solidFill>
                <a:effectLst/>
                <a:latin typeface="Arial Black" panose="020B0A04020102020204" pitchFamily="34" charset="0"/>
              </a:endParaRPr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11A3FF4F-6A3D-DFC6-AA9D-9B684F9B89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82309" y="1038481"/>
              <a:ext cx="5401432" cy="539190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9070EEDC-168D-6F1F-523E-BEE850FDC752}"/>
                </a:ext>
              </a:extLst>
            </p:cNvPr>
            <p:cNvSpPr/>
            <p:nvPr/>
          </p:nvSpPr>
          <p:spPr>
            <a:xfrm>
              <a:off x="4940727" y="1038690"/>
              <a:ext cx="1548853" cy="4587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45074759-34E2-0236-5AD5-2247CD6EC8A7}"/>
                </a:ext>
              </a:extLst>
            </p:cNvPr>
            <p:cNvSpPr/>
            <p:nvPr/>
          </p:nvSpPr>
          <p:spPr>
            <a:xfrm>
              <a:off x="3231873" y="4996209"/>
              <a:ext cx="1548853" cy="4587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C943A2E-66DA-7557-9A34-445640D7C526}"/>
                </a:ext>
              </a:extLst>
            </p:cNvPr>
            <p:cNvSpPr/>
            <p:nvPr/>
          </p:nvSpPr>
          <p:spPr>
            <a:xfrm>
              <a:off x="6933564" y="1109707"/>
              <a:ext cx="1250177" cy="4587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9E4B9931-5D4D-CB72-5B07-DC17BCD694AB}"/>
                </a:ext>
              </a:extLst>
            </p:cNvPr>
            <p:cNvSpPr/>
            <p:nvPr/>
          </p:nvSpPr>
          <p:spPr>
            <a:xfrm>
              <a:off x="2782307" y="1187389"/>
              <a:ext cx="956070" cy="4587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22209A5E-EE3E-4DE2-915A-41804FB4D6AC}"/>
              </a:ext>
            </a:extLst>
          </p:cNvPr>
          <p:cNvSpPr/>
          <p:nvPr/>
        </p:nvSpPr>
        <p:spPr>
          <a:xfrm rot="3253334">
            <a:off x="5068056" y="1334279"/>
            <a:ext cx="389610" cy="259428"/>
          </a:xfrm>
          <a:prstGeom prst="roundRect">
            <a:avLst/>
          </a:prstGeom>
          <a:solidFill>
            <a:srgbClr val="FF0000">
              <a:alpha val="4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CC0989F-9E17-3087-4E9E-A9E32F6AD80B}"/>
              </a:ext>
            </a:extLst>
          </p:cNvPr>
          <p:cNvSpPr txBox="1"/>
          <p:nvPr/>
        </p:nvSpPr>
        <p:spPr>
          <a:xfrm>
            <a:off x="5480015" y="1137632"/>
            <a:ext cx="15417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High Stakes: </a:t>
            </a:r>
          </a:p>
          <a:p>
            <a:r>
              <a:rPr lang="en-US" sz="1200" dirty="0"/>
              <a:t>Main Equipment installed on premise</a:t>
            </a:r>
            <a:endParaRPr lang="en-GB" sz="12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DBAB69F-69D3-05B2-8E35-D344215132DC}"/>
              </a:ext>
            </a:extLst>
          </p:cNvPr>
          <p:cNvSpPr txBox="1"/>
          <p:nvPr/>
        </p:nvSpPr>
        <p:spPr>
          <a:xfrm>
            <a:off x="5480015" y="1982692"/>
            <a:ext cx="15040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Low Stakes:</a:t>
            </a:r>
          </a:p>
          <a:p>
            <a:r>
              <a:rPr lang="en-US" sz="1200" dirty="0"/>
              <a:t>Only peripherals or routing pipes</a:t>
            </a:r>
            <a:endParaRPr lang="en-GB" sz="1200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864559CB-A028-04D2-35EC-153B0A9CDBA5}"/>
              </a:ext>
            </a:extLst>
          </p:cNvPr>
          <p:cNvSpPr/>
          <p:nvPr/>
        </p:nvSpPr>
        <p:spPr>
          <a:xfrm rot="3253334">
            <a:off x="5068056" y="2223077"/>
            <a:ext cx="389610" cy="259428"/>
          </a:xfrm>
          <a:prstGeom prst="roundRect">
            <a:avLst/>
          </a:prstGeom>
          <a:solidFill>
            <a:srgbClr val="FFC000">
              <a:alpha val="4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FE3AAC65-FFC5-D675-0731-0B6CBB3030F5}"/>
              </a:ext>
            </a:extLst>
          </p:cNvPr>
          <p:cNvGrpSpPr/>
          <p:nvPr/>
        </p:nvGrpSpPr>
        <p:grpSpPr>
          <a:xfrm>
            <a:off x="7356507" y="4896832"/>
            <a:ext cx="1555173" cy="1032856"/>
            <a:chOff x="9622325" y="4679981"/>
            <a:chExt cx="2330915" cy="1548059"/>
          </a:xfrm>
        </p:grpSpPr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3DEF2153-1E09-7B36-2C1C-38B27560502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774178" y="4886960"/>
              <a:ext cx="2097903" cy="1341080"/>
            </a:xfrm>
            <a:prstGeom prst="rect">
              <a:avLst/>
            </a:prstGeom>
          </p:spPr>
        </p:pic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B9E98389-E8D2-2345-7E43-1EAB087B87C9}"/>
                </a:ext>
              </a:extLst>
            </p:cNvPr>
            <p:cNvSpPr/>
            <p:nvPr/>
          </p:nvSpPr>
          <p:spPr>
            <a:xfrm>
              <a:off x="9720863" y="4840153"/>
              <a:ext cx="2232377" cy="373127"/>
            </a:xfrm>
            <a:prstGeom prst="roundRect">
              <a:avLst/>
            </a:prstGeom>
            <a:solidFill>
              <a:srgbClr val="FFC000">
                <a:alpha val="4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B3A32DD6-F9F4-D53B-D193-202EF4F8C1F5}"/>
                </a:ext>
              </a:extLst>
            </p:cNvPr>
            <p:cNvSpPr txBox="1"/>
            <p:nvPr/>
          </p:nvSpPr>
          <p:spPr>
            <a:xfrm>
              <a:off x="9622325" y="4679981"/>
              <a:ext cx="362416" cy="345973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spAutoFit/>
            </a:bodyPr>
            <a:lstStyle/>
            <a:p>
              <a:r>
                <a:rPr lang="en-US" sz="900" b="1" dirty="0"/>
                <a:t>7</a:t>
              </a:r>
              <a:endParaRPr lang="en-GB" sz="900" b="1" dirty="0"/>
            </a:p>
          </p:txBody>
        </p:sp>
      </p:grp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BD8363A7-BCFB-816B-8AA1-72307526F47A}"/>
              </a:ext>
            </a:extLst>
          </p:cNvPr>
          <p:cNvCxnSpPr>
            <a:cxnSpLocks/>
            <a:stCxn id="40" idx="3"/>
          </p:cNvCxnSpPr>
          <p:nvPr/>
        </p:nvCxnSpPr>
        <p:spPr>
          <a:xfrm flipV="1">
            <a:off x="8911680" y="4521961"/>
            <a:ext cx="589335" cy="606211"/>
          </a:xfrm>
          <a:prstGeom prst="line">
            <a:avLst/>
          </a:prstGeom>
          <a:ln w="19050">
            <a:solidFill>
              <a:schemeClr val="accent2"/>
            </a:solidFill>
          </a:ln>
          <a:effectLst>
            <a:glow rad="88900">
              <a:schemeClr val="bg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5" name="Table 74">
            <a:extLst>
              <a:ext uri="{FF2B5EF4-FFF2-40B4-BE49-F238E27FC236}">
                <a16:creationId xmlns:a16="http://schemas.microsoft.com/office/drawing/2014/main" id="{E08CA2BA-9CD6-E8B9-26D2-17FC1887A0E9}"/>
              </a:ext>
            </a:extLst>
          </p:cNvPr>
          <p:cNvGraphicFramePr>
            <a:graphicFrameLocks noGrp="1"/>
          </p:cNvGraphicFramePr>
          <p:nvPr/>
        </p:nvGraphicFramePr>
        <p:xfrm>
          <a:off x="313668" y="1838768"/>
          <a:ext cx="4183352" cy="4556127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638832">
                  <a:extLst>
                    <a:ext uri="{9D8B030D-6E8A-4147-A177-3AD203B41FA5}">
                      <a16:colId xmlns:a16="http://schemas.microsoft.com/office/drawing/2014/main" val="3317192519"/>
                    </a:ext>
                  </a:extLst>
                </a:gridCol>
                <a:gridCol w="1684867">
                  <a:extLst>
                    <a:ext uri="{9D8B030D-6E8A-4147-A177-3AD203B41FA5}">
                      <a16:colId xmlns:a16="http://schemas.microsoft.com/office/drawing/2014/main" val="4275763256"/>
                    </a:ext>
                  </a:extLst>
                </a:gridCol>
                <a:gridCol w="994833">
                  <a:extLst>
                    <a:ext uri="{9D8B030D-6E8A-4147-A177-3AD203B41FA5}">
                      <a16:colId xmlns:a16="http://schemas.microsoft.com/office/drawing/2014/main" val="3933588208"/>
                    </a:ext>
                  </a:extLst>
                </a:gridCol>
                <a:gridCol w="864820">
                  <a:extLst>
                    <a:ext uri="{9D8B030D-6E8A-4147-A177-3AD203B41FA5}">
                      <a16:colId xmlns:a16="http://schemas.microsoft.com/office/drawing/2014/main" val="3568079506"/>
                    </a:ext>
                  </a:extLst>
                </a:gridCol>
              </a:tblGrid>
              <a:tr h="421429">
                <a:tc>
                  <a:txBody>
                    <a:bodyPr/>
                    <a:lstStyle/>
                    <a:p>
                      <a:r>
                        <a:rPr lang="en-US" sz="900" dirty="0"/>
                        <a:t>#</a:t>
                      </a:r>
                      <a:endParaRPr lang="en-GB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Building</a:t>
                      </a:r>
                      <a:endParaRPr lang="en-GB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QSYS top-level</a:t>
                      </a:r>
                      <a:br>
                        <a:rPr lang="en-US" sz="900" dirty="0"/>
                      </a:br>
                      <a:r>
                        <a:rPr lang="en-US" sz="900" dirty="0"/>
                        <a:t>(*main)</a:t>
                      </a:r>
                      <a:endParaRPr lang="en-GB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QSYS Equipment</a:t>
                      </a:r>
                      <a:endParaRPr lang="en-GB" sz="900" dirty="0"/>
                    </a:p>
                    <a:p>
                      <a:endParaRPr lang="en-GB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8756525"/>
                  </a:ext>
                </a:extLst>
              </a:tr>
              <a:tr h="421429">
                <a:tc>
                  <a:txBody>
                    <a:bodyPr/>
                    <a:lstStyle/>
                    <a:p>
                      <a:r>
                        <a:rPr lang="en-US" sz="900" dirty="0"/>
                        <a:t>QB_1</a:t>
                      </a:r>
                      <a:endParaRPr lang="en-GB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LTU/interior</a:t>
                      </a:r>
                      <a:endParaRPr lang="en-GB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900" b="0" dirty="0"/>
                        <a:t>QCELL*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900" b="0" dirty="0"/>
                        <a:t>QDIST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900" b="0" dirty="0"/>
                        <a:t>QINFRA</a:t>
                      </a:r>
                      <a:endParaRPr lang="en-GB" sz="9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900" dirty="0"/>
                        <a:t>QM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900" dirty="0"/>
                        <a:t>QVB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900" dirty="0"/>
                        <a:t>QVE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900" dirty="0"/>
                        <a:t>QLM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900" dirty="0"/>
                        <a:t>WPS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5741804"/>
                  </a:ext>
                </a:extLst>
              </a:tr>
              <a:tr h="421429">
                <a:tc>
                  <a:txBody>
                    <a:bodyPr/>
                    <a:lstStyle/>
                    <a:p>
                      <a:r>
                        <a:rPr lang="en-US" sz="900" dirty="0"/>
                        <a:t>QB_2</a:t>
                      </a:r>
                      <a:endParaRPr lang="en-GB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LTU/Chicane</a:t>
                      </a:r>
                      <a:endParaRPr lang="en-GB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900" b="0" dirty="0"/>
                        <a:t>QDIST*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900" b="0" dirty="0"/>
                        <a:t>QINFRA</a:t>
                      </a:r>
                      <a:endParaRPr lang="en-GB" sz="9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900" dirty="0"/>
                        <a:t>QLM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900" dirty="0"/>
                        <a:t>WPS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endParaRPr lang="en-GB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8378792"/>
                  </a:ext>
                </a:extLst>
              </a:tr>
              <a:tr h="421429">
                <a:tc>
                  <a:txBody>
                    <a:bodyPr/>
                    <a:lstStyle/>
                    <a:p>
                      <a:r>
                        <a:rPr lang="en-US" sz="900" dirty="0"/>
                        <a:t>QB_3</a:t>
                      </a:r>
                      <a:endParaRPr lang="en-GB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SAB2/RF-Gallery</a:t>
                      </a:r>
                      <a:endParaRPr lang="en-GB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900" dirty="0"/>
                        <a:t>QDIST*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900" dirty="0"/>
                        <a:t>QINFRA</a:t>
                      </a:r>
                      <a:endParaRPr lang="en-GB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900" dirty="0"/>
                        <a:t>QLM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900" dirty="0"/>
                        <a:t>WPS</a:t>
                      </a:r>
                      <a:endParaRPr lang="en-GB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7408646"/>
                  </a:ext>
                </a:extLst>
              </a:tr>
              <a:tr h="421429">
                <a:tc>
                  <a:txBody>
                    <a:bodyPr/>
                    <a:lstStyle/>
                    <a:p>
                      <a:r>
                        <a:rPr lang="en-US" sz="900" dirty="0"/>
                        <a:t>QB_4</a:t>
                      </a:r>
                      <a:endParaRPr lang="en-GB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SAB2/QRB Room</a:t>
                      </a:r>
                      <a:endParaRPr lang="en-GB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900" dirty="0"/>
                        <a:t>QPLANT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900" dirty="0"/>
                        <a:t>QDIST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900" dirty="0"/>
                        <a:t>QINFRA</a:t>
                      </a:r>
                      <a:endParaRPr lang="en-GB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900" dirty="0"/>
                        <a:t>QRB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900" dirty="0"/>
                        <a:t>WPS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900" dirty="0"/>
                        <a:t>QLM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8771621"/>
                  </a:ext>
                </a:extLst>
              </a:tr>
              <a:tr h="421429">
                <a:tc>
                  <a:txBody>
                    <a:bodyPr/>
                    <a:lstStyle/>
                    <a:p>
                      <a:r>
                        <a:rPr lang="en-US" sz="900" dirty="0"/>
                        <a:t>QB_5</a:t>
                      </a:r>
                      <a:endParaRPr lang="en-GB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SAB2/Other</a:t>
                      </a:r>
                      <a:endParaRPr lang="en-GB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900" dirty="0"/>
                        <a:t>QPLANT</a:t>
                      </a: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900" dirty="0"/>
                        <a:t>QINFRA?</a:t>
                      </a:r>
                      <a:endParaRPr lang="en-GB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900" dirty="0"/>
                        <a:t>WCS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900" dirty="0"/>
                        <a:t>WPS?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endParaRPr lang="en-GB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5144955"/>
                  </a:ext>
                </a:extLst>
              </a:tr>
              <a:tr h="421429">
                <a:tc>
                  <a:txBody>
                    <a:bodyPr/>
                    <a:lstStyle/>
                    <a:p>
                      <a:r>
                        <a:rPr lang="en-US" sz="900" dirty="0"/>
                        <a:t>QB_6</a:t>
                      </a:r>
                      <a:endParaRPr lang="en-GB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SAB1/CCB</a:t>
                      </a:r>
                      <a:endParaRPr lang="en-GB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900" dirty="0"/>
                        <a:t>QPLANT</a:t>
                      </a: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900" dirty="0"/>
                        <a:t>QINFRA</a:t>
                      </a:r>
                      <a:endParaRPr lang="en-GB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900" dirty="0"/>
                        <a:t>WCS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900" dirty="0"/>
                        <a:t>WSH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7539531"/>
                  </a:ext>
                </a:extLst>
              </a:tr>
              <a:tr h="421429">
                <a:tc>
                  <a:txBody>
                    <a:bodyPr/>
                    <a:lstStyle/>
                    <a:p>
                      <a:r>
                        <a:rPr lang="en-US" sz="900" dirty="0"/>
                        <a:t>QB_7</a:t>
                      </a:r>
                      <a:endParaRPr lang="en-GB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LTU/vents</a:t>
                      </a:r>
                      <a:endParaRPr lang="en-GB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900" dirty="0"/>
                        <a:t>QINFRA</a:t>
                      </a:r>
                      <a:endParaRPr lang="en-GB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900" dirty="0"/>
                        <a:t>WPS</a:t>
                      </a:r>
                      <a:endParaRPr lang="en-GB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793787"/>
                  </a:ext>
                </a:extLst>
              </a:tr>
              <a:tr h="421429">
                <a:tc>
                  <a:txBody>
                    <a:bodyPr/>
                    <a:lstStyle/>
                    <a:p>
                      <a:r>
                        <a:rPr lang="en-US" sz="900" dirty="0"/>
                        <a:t>QB_8</a:t>
                      </a:r>
                      <a:endParaRPr lang="en-GB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SAB2/RF-Gallery</a:t>
                      </a:r>
                      <a:endParaRPr lang="en-GB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900" dirty="0"/>
                        <a:t>QCELL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900" dirty="0"/>
                        <a:t>QDIST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900" dirty="0"/>
                        <a:t>QINFRA</a:t>
                      </a:r>
                      <a:endParaRPr lang="en-GB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900" dirty="0" err="1"/>
                        <a:t>QC_int</a:t>
                      </a:r>
                      <a:endParaRPr lang="en-GB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4305425"/>
                  </a:ext>
                </a:extLst>
              </a:tr>
            </a:tbl>
          </a:graphicData>
        </a:graphic>
      </p:graphicFrame>
      <p:sp>
        <p:nvSpPr>
          <p:cNvPr id="77" name="TextBox 76">
            <a:extLst>
              <a:ext uri="{FF2B5EF4-FFF2-40B4-BE49-F238E27FC236}">
                <a16:creationId xmlns:a16="http://schemas.microsoft.com/office/drawing/2014/main" id="{E8AB5A11-0E84-776A-2018-65542F389E14}"/>
              </a:ext>
            </a:extLst>
          </p:cNvPr>
          <p:cNvSpPr txBox="1"/>
          <p:nvPr/>
        </p:nvSpPr>
        <p:spPr>
          <a:xfrm>
            <a:off x="275677" y="624351"/>
            <a:ext cx="434182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/>
              <a:t>QSYS is spread across SAB1, SAB2, and LTU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/>
              <a:t>QSYS has </a:t>
            </a:r>
            <a:r>
              <a:rPr lang="en-US" sz="1400" b="1" dirty="0">
                <a:solidFill>
                  <a:srgbClr val="FF9999"/>
                </a:solidFill>
              </a:rPr>
              <a:t>high stakes </a:t>
            </a:r>
            <a:r>
              <a:rPr lang="en-US" sz="1400" dirty="0"/>
              <a:t>when main equipment is installed, and </a:t>
            </a:r>
            <a:r>
              <a:rPr lang="en-US" sz="1400" b="1" dirty="0">
                <a:solidFill>
                  <a:srgbClr val="FFC000"/>
                </a:solidFill>
              </a:rPr>
              <a:t>low stakes </a:t>
            </a:r>
            <a:r>
              <a:rPr lang="en-US" sz="1400" dirty="0"/>
              <a:t>when it is used for routing or peripherals</a:t>
            </a:r>
            <a:endParaRPr lang="en-GB" sz="1400" dirty="0"/>
          </a:p>
        </p:txBody>
      </p:sp>
      <p:sp>
        <p:nvSpPr>
          <p:cNvPr id="78" name="Rectangle: Rounded Corners 77">
            <a:extLst>
              <a:ext uri="{FF2B5EF4-FFF2-40B4-BE49-F238E27FC236}">
                <a16:creationId xmlns:a16="http://schemas.microsoft.com/office/drawing/2014/main" id="{3611F035-1063-B159-5B63-A0058436D813}"/>
              </a:ext>
            </a:extLst>
          </p:cNvPr>
          <p:cNvSpPr/>
          <p:nvPr/>
        </p:nvSpPr>
        <p:spPr>
          <a:xfrm rot="2678121">
            <a:off x="8539011" y="3960914"/>
            <a:ext cx="2275350" cy="269907"/>
          </a:xfrm>
          <a:prstGeom prst="roundRect">
            <a:avLst/>
          </a:prstGeom>
          <a:solidFill>
            <a:srgbClr val="FFC000">
              <a:alpha val="4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C8814EE9-F831-61A4-EF84-B1959FE007B9}"/>
              </a:ext>
            </a:extLst>
          </p:cNvPr>
          <p:cNvSpPr txBox="1"/>
          <p:nvPr/>
        </p:nvSpPr>
        <p:spPr>
          <a:xfrm>
            <a:off x="9602267" y="3885999"/>
            <a:ext cx="250390" cy="2308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900" b="1" dirty="0"/>
              <a:t>8</a:t>
            </a:r>
            <a:endParaRPr lang="en-GB" sz="9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34DE0D0-BF6C-C1D1-2738-3E962001A762}"/>
              </a:ext>
            </a:extLst>
          </p:cNvPr>
          <p:cNvSpPr txBox="1"/>
          <p:nvPr/>
        </p:nvSpPr>
        <p:spPr>
          <a:xfrm>
            <a:off x="10831796" y="-25382"/>
            <a:ext cx="140294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dirty="0"/>
              <a:t>[Slide from ALX/46467661]</a:t>
            </a:r>
            <a:endParaRPr lang="en-US" sz="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342D2E2-A7E8-52ED-F4EC-8C394CA26EC2}"/>
              </a:ext>
            </a:extLst>
          </p:cNvPr>
          <p:cNvSpPr txBox="1"/>
          <p:nvPr/>
        </p:nvSpPr>
        <p:spPr>
          <a:xfrm>
            <a:off x="10315703" y="768291"/>
            <a:ext cx="1288026" cy="553998"/>
          </a:xfrm>
          <a:prstGeom prst="rect">
            <a:avLst/>
          </a:prstGeom>
          <a:noFill/>
          <a:ln w="25400">
            <a:noFill/>
          </a:ln>
        </p:spPr>
        <p:txBody>
          <a:bodyPr wrap="square" rtlCol="0">
            <a:spAutoFit/>
          </a:bodyPr>
          <a:lstStyle/>
          <a:p>
            <a:endParaRPr lang="en-US" sz="1000" dirty="0"/>
          </a:p>
          <a:p>
            <a:r>
              <a:rPr lang="en-GB" sz="1000" u="sng" dirty="0">
                <a:solidFill>
                  <a:srgbClr val="0000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hlinkClick r:id="rId5"/>
              </a:rPr>
              <a:t>SCK CEN/83474410</a:t>
            </a:r>
            <a:endParaRPr lang="en-US" sz="1000" u="sng" dirty="0">
              <a:solidFill>
                <a:srgbClr val="0000FF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endParaRPr lang="en-GB" sz="1000" dirty="0"/>
          </a:p>
        </p:txBody>
      </p:sp>
    </p:spTree>
    <p:extLst>
      <p:ext uri="{BB962C8B-B14F-4D97-AF65-F5344CB8AC3E}">
        <p14:creationId xmlns:p14="http://schemas.microsoft.com/office/powerpoint/2010/main" val="1930452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38">
            <a:extLst>
              <a:ext uri="{FF2B5EF4-FFF2-40B4-BE49-F238E27FC236}">
                <a16:creationId xmlns:a16="http://schemas.microsoft.com/office/drawing/2014/main" id="{829B05ED-FDCE-2D93-F38F-2DD68B2DF9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999" y="58046"/>
            <a:ext cx="11577634" cy="589627"/>
          </a:xfrm>
        </p:spPr>
        <p:txBody>
          <a:bodyPr/>
          <a:lstStyle/>
          <a:p>
            <a:r>
              <a:rPr lang="en-US" dirty="0"/>
              <a:t>QDB Sectorization</a:t>
            </a:r>
            <a:br>
              <a:rPr lang="en-US" dirty="0"/>
            </a:b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679278B-1C92-31DB-A1E6-C6A5CBA946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814E660-BF25-4843-B2A0-93C6E2B6253B}" type="slidenum">
              <a:rPr lang="en-BE" smtClean="0"/>
              <a:pPr/>
              <a:t>5</a:t>
            </a:fld>
            <a:endParaRPr lang="en-B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59D98E-EB12-9B13-3923-12CBE8CB8B1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4430" t="20301" r="17361" b="41421"/>
          <a:stretch/>
        </p:blipFill>
        <p:spPr>
          <a:xfrm>
            <a:off x="497643" y="895350"/>
            <a:ext cx="11363911" cy="3374808"/>
          </a:xfrm>
          <a:prstGeom prst="rect">
            <a:avLst/>
          </a:prstGeom>
          <a:ln>
            <a:noFill/>
          </a:ln>
        </p:spPr>
      </p:pic>
      <p:sp>
        <p:nvSpPr>
          <p:cNvPr id="6" name="Freeform: Shape 5">
            <a:extLst>
              <a:ext uri="{FF2B5EF4-FFF2-40B4-BE49-F238E27FC236}">
                <a16:creationId xmlns:a16="http://schemas.microsoft.com/office/drawing/2014/main" id="{250B4B72-1B16-A3C0-1EF6-05C4497FECD4}"/>
              </a:ext>
            </a:extLst>
          </p:cNvPr>
          <p:cNvSpPr/>
          <p:nvPr/>
        </p:nvSpPr>
        <p:spPr>
          <a:xfrm>
            <a:off x="1037506" y="2244577"/>
            <a:ext cx="10360325" cy="1768415"/>
          </a:xfrm>
          <a:custGeom>
            <a:avLst/>
            <a:gdLst>
              <a:gd name="connsiteX0" fmla="*/ 0 w 10360325"/>
              <a:gd name="connsiteY0" fmla="*/ 0 h 1768415"/>
              <a:gd name="connsiteX1" fmla="*/ 0 w 10360325"/>
              <a:gd name="connsiteY1" fmla="*/ 1768415 h 1768415"/>
              <a:gd name="connsiteX2" fmla="*/ 10360325 w 10360325"/>
              <a:gd name="connsiteY2" fmla="*/ 1768415 h 1768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360325" h="1768415">
                <a:moveTo>
                  <a:pt x="0" y="0"/>
                </a:moveTo>
                <a:lnTo>
                  <a:pt x="0" y="1768415"/>
                </a:lnTo>
                <a:lnTo>
                  <a:pt x="10360325" y="1768415"/>
                </a:lnTo>
              </a:path>
            </a:pathLst>
          </a:cu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0185123-0C44-1EE8-FD25-550A0D148CA8}"/>
              </a:ext>
            </a:extLst>
          </p:cNvPr>
          <p:cNvCxnSpPr>
            <a:cxnSpLocks/>
          </p:cNvCxnSpPr>
          <p:nvPr/>
        </p:nvCxnSpPr>
        <p:spPr>
          <a:xfrm>
            <a:off x="11861554" y="3386850"/>
            <a:ext cx="0" cy="1043797"/>
          </a:xfrm>
          <a:prstGeom prst="line">
            <a:avLst/>
          </a:prstGeom>
          <a:ln w="38100">
            <a:solidFill>
              <a:srgbClr val="00B0F0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6CE625C-DC27-D83A-3E58-5B0E6E19498D}"/>
              </a:ext>
            </a:extLst>
          </p:cNvPr>
          <p:cNvCxnSpPr/>
          <p:nvPr/>
        </p:nvCxnSpPr>
        <p:spPr>
          <a:xfrm>
            <a:off x="938302" y="2466889"/>
            <a:ext cx="181154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1C323FA-FEE5-2072-2847-8ACF9AE136A7}"/>
              </a:ext>
            </a:extLst>
          </p:cNvPr>
          <p:cNvCxnSpPr>
            <a:cxnSpLocks/>
          </p:cNvCxnSpPr>
          <p:nvPr/>
        </p:nvCxnSpPr>
        <p:spPr>
          <a:xfrm>
            <a:off x="3448587" y="3476804"/>
            <a:ext cx="0" cy="1043797"/>
          </a:xfrm>
          <a:prstGeom prst="line">
            <a:avLst/>
          </a:prstGeom>
          <a:ln w="38100">
            <a:solidFill>
              <a:srgbClr val="00B0F0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27E1EDB-D6EC-3E3A-17F7-7FD0FA900750}"/>
              </a:ext>
            </a:extLst>
          </p:cNvPr>
          <p:cNvSpPr txBox="1"/>
          <p:nvPr/>
        </p:nvSpPr>
        <p:spPr>
          <a:xfrm>
            <a:off x="3768537" y="4170453"/>
            <a:ext cx="1268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B0F0"/>
                </a:solidFill>
              </a:rPr>
              <a:t>Section 3</a:t>
            </a:r>
            <a:endParaRPr lang="en-US" b="1" dirty="0">
              <a:solidFill>
                <a:srgbClr val="00B0F0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06B43CD-7E65-2501-545E-016FBECACB29}"/>
              </a:ext>
            </a:extLst>
          </p:cNvPr>
          <p:cNvCxnSpPr>
            <a:cxnSpLocks/>
          </p:cNvCxnSpPr>
          <p:nvPr/>
        </p:nvCxnSpPr>
        <p:spPr>
          <a:xfrm>
            <a:off x="657799" y="3879759"/>
            <a:ext cx="693797" cy="0"/>
          </a:xfrm>
          <a:prstGeom prst="line">
            <a:avLst/>
          </a:prstGeom>
          <a:ln w="38100">
            <a:solidFill>
              <a:srgbClr val="00B0F0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CCCDFFD2-DD09-E240-AE96-B6327BF15F73}"/>
              </a:ext>
            </a:extLst>
          </p:cNvPr>
          <p:cNvSpPr txBox="1"/>
          <p:nvPr/>
        </p:nvSpPr>
        <p:spPr>
          <a:xfrm>
            <a:off x="1671546" y="4182913"/>
            <a:ext cx="1268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B0F0"/>
                </a:solidFill>
              </a:rPr>
              <a:t>Section 4</a:t>
            </a:r>
            <a:endParaRPr lang="en-US" b="1" dirty="0">
              <a:solidFill>
                <a:srgbClr val="00B0F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722FF6B-07DA-7864-56AB-5E84B24D4007}"/>
              </a:ext>
            </a:extLst>
          </p:cNvPr>
          <p:cNvSpPr txBox="1"/>
          <p:nvPr/>
        </p:nvSpPr>
        <p:spPr>
          <a:xfrm>
            <a:off x="1037505" y="3386850"/>
            <a:ext cx="1268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B0F0"/>
                </a:solidFill>
              </a:rPr>
              <a:t>Section 5</a:t>
            </a:r>
            <a:endParaRPr lang="en-US" b="1" dirty="0">
              <a:solidFill>
                <a:srgbClr val="00B0F0"/>
              </a:solidFill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99D0539-CC4F-7168-778E-CAC3E430AE81}"/>
              </a:ext>
            </a:extLst>
          </p:cNvPr>
          <p:cNvCxnSpPr>
            <a:cxnSpLocks/>
          </p:cNvCxnSpPr>
          <p:nvPr/>
        </p:nvCxnSpPr>
        <p:spPr>
          <a:xfrm>
            <a:off x="657799" y="3268457"/>
            <a:ext cx="759411" cy="0"/>
          </a:xfrm>
          <a:prstGeom prst="line">
            <a:avLst/>
          </a:prstGeom>
          <a:ln w="38100">
            <a:solidFill>
              <a:srgbClr val="00B0F0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43C767A-348E-4598-E064-CDFE121D517D}"/>
              </a:ext>
            </a:extLst>
          </p:cNvPr>
          <p:cNvCxnSpPr>
            <a:cxnSpLocks/>
          </p:cNvCxnSpPr>
          <p:nvPr/>
        </p:nvCxnSpPr>
        <p:spPr>
          <a:xfrm>
            <a:off x="673039" y="2472716"/>
            <a:ext cx="759411" cy="0"/>
          </a:xfrm>
          <a:prstGeom prst="line">
            <a:avLst/>
          </a:prstGeom>
          <a:ln w="38100">
            <a:solidFill>
              <a:srgbClr val="00B0F0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7A26CD18-4725-04EA-B4C7-CB4732E93CD4}"/>
              </a:ext>
            </a:extLst>
          </p:cNvPr>
          <p:cNvSpPr txBox="1"/>
          <p:nvPr/>
        </p:nvSpPr>
        <p:spPr>
          <a:xfrm>
            <a:off x="938302" y="2720138"/>
            <a:ext cx="1268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B0F0"/>
                </a:solidFill>
              </a:rPr>
              <a:t>Section 6</a:t>
            </a:r>
            <a:endParaRPr lang="en-US" b="1" dirty="0">
              <a:solidFill>
                <a:srgbClr val="00B0F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C93BA5B-108A-8E47-8D62-4F38A95B8881}"/>
              </a:ext>
            </a:extLst>
          </p:cNvPr>
          <p:cNvSpPr txBox="1"/>
          <p:nvPr/>
        </p:nvSpPr>
        <p:spPr>
          <a:xfrm>
            <a:off x="1285374" y="2139450"/>
            <a:ext cx="1175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B0F0"/>
                </a:solidFill>
              </a:rPr>
              <a:t>Section 7</a:t>
            </a:r>
            <a:endParaRPr lang="en-US" b="1" dirty="0">
              <a:solidFill>
                <a:srgbClr val="00B0F0"/>
              </a:solidFill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17B81A67-372C-BE02-3070-C23D9EC95B7D}"/>
              </a:ext>
            </a:extLst>
          </p:cNvPr>
          <p:cNvCxnSpPr>
            <a:cxnSpLocks/>
          </p:cNvCxnSpPr>
          <p:nvPr/>
        </p:nvCxnSpPr>
        <p:spPr>
          <a:xfrm>
            <a:off x="673039" y="2250138"/>
            <a:ext cx="759411" cy="0"/>
          </a:xfrm>
          <a:prstGeom prst="line">
            <a:avLst/>
          </a:prstGeom>
          <a:ln w="38100">
            <a:solidFill>
              <a:srgbClr val="00B0F0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68759A9-0014-BEAC-883C-0344D67D17D1}"/>
              </a:ext>
            </a:extLst>
          </p:cNvPr>
          <p:cNvCxnSpPr>
            <a:cxnSpLocks/>
          </p:cNvCxnSpPr>
          <p:nvPr/>
        </p:nvCxnSpPr>
        <p:spPr>
          <a:xfrm>
            <a:off x="5100547" y="3495988"/>
            <a:ext cx="0" cy="1043797"/>
          </a:xfrm>
          <a:prstGeom prst="line">
            <a:avLst/>
          </a:prstGeom>
          <a:ln w="38100">
            <a:solidFill>
              <a:srgbClr val="00B0F0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CC72391D-2D14-1B33-118C-76A57B694665}"/>
              </a:ext>
            </a:extLst>
          </p:cNvPr>
          <p:cNvSpPr txBox="1"/>
          <p:nvPr/>
        </p:nvSpPr>
        <p:spPr>
          <a:xfrm>
            <a:off x="7529172" y="4210714"/>
            <a:ext cx="1268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B0F0"/>
                </a:solidFill>
              </a:rPr>
              <a:t>Section 2</a:t>
            </a:r>
            <a:endParaRPr lang="en-US" b="1" dirty="0">
              <a:solidFill>
                <a:srgbClr val="00B0F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83711D-F650-7172-5123-60A5AAA1B261}"/>
              </a:ext>
            </a:extLst>
          </p:cNvPr>
          <p:cNvSpPr txBox="1"/>
          <p:nvPr/>
        </p:nvSpPr>
        <p:spPr>
          <a:xfrm>
            <a:off x="11060315" y="4307368"/>
            <a:ext cx="1268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B0F0"/>
                </a:solidFill>
              </a:rPr>
              <a:t>Section 1</a:t>
            </a:r>
            <a:endParaRPr lang="en-US" b="1" dirty="0">
              <a:solidFill>
                <a:srgbClr val="00B0F0"/>
              </a:solidFill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12441B9-6586-01D7-9905-5338B7CD373B}"/>
              </a:ext>
            </a:extLst>
          </p:cNvPr>
          <p:cNvCxnSpPr>
            <a:cxnSpLocks/>
          </p:cNvCxnSpPr>
          <p:nvPr/>
        </p:nvCxnSpPr>
        <p:spPr>
          <a:xfrm>
            <a:off x="11397831" y="3437363"/>
            <a:ext cx="0" cy="1043797"/>
          </a:xfrm>
          <a:prstGeom prst="line">
            <a:avLst/>
          </a:prstGeom>
          <a:ln w="38100">
            <a:solidFill>
              <a:srgbClr val="00B0F0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69BA92B-873F-957C-3519-D4589BBA8B9C}"/>
              </a:ext>
            </a:extLst>
          </p:cNvPr>
          <p:cNvSpPr txBox="1"/>
          <p:nvPr/>
        </p:nvSpPr>
        <p:spPr>
          <a:xfrm>
            <a:off x="233526" y="4879073"/>
            <a:ext cx="6171302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u="sng" dirty="0"/>
              <a:t>QDB Sectorization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Section names follow the convention: Section 1, Section 2, Section 3, etc.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The </a:t>
            </a:r>
            <a:r>
              <a:rPr lang="en-US" sz="1400" b="1" dirty="0"/>
              <a:t>VLP-flow direction </a:t>
            </a:r>
            <a:r>
              <a:rPr lang="en-US" sz="1400" dirty="0"/>
              <a:t>is the reference direction for all orientation and sectioning conventions.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When producing </a:t>
            </a:r>
            <a:r>
              <a:rPr lang="en-US" sz="1400" b="1" dirty="0"/>
              <a:t>cross-sections</a:t>
            </a:r>
            <a:r>
              <a:rPr lang="en-US" sz="1400" dirty="0"/>
              <a:t> or views, the observer is always “looking in the VLP-flow direction” (i.e., the VLP-flow goes into the screen).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38BC578-8D9B-78C9-F6AC-E1883F5DDC6B}"/>
              </a:ext>
            </a:extLst>
          </p:cNvPr>
          <p:cNvSpPr txBox="1"/>
          <p:nvPr/>
        </p:nvSpPr>
        <p:spPr>
          <a:xfrm>
            <a:off x="6404828" y="4912164"/>
            <a:ext cx="5456726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u="sng" dirty="0"/>
              <a:t>Spools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Each spool is defined by two flanges: </a:t>
            </a:r>
            <a:r>
              <a:rPr lang="en-US" sz="1400" b="1" dirty="0"/>
              <a:t>Flange A and Flange B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b="1" dirty="0"/>
              <a:t>Flange A </a:t>
            </a:r>
            <a:r>
              <a:rPr lang="en-US" sz="1400" dirty="0"/>
              <a:t>is the upstream flange (i.e., first in the VLP-flow direction), and </a:t>
            </a:r>
            <a:r>
              <a:rPr lang="en-US" sz="1400" b="1" dirty="0"/>
              <a:t>Flange B</a:t>
            </a:r>
            <a:r>
              <a:rPr lang="en-US" sz="1400" dirty="0"/>
              <a:t> is downstream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A QLM spool belongs to the section where its </a:t>
            </a:r>
            <a:r>
              <a:rPr lang="en-US" sz="1400" b="1" dirty="0"/>
              <a:t>Flange A</a:t>
            </a:r>
            <a:r>
              <a:rPr lang="en-US" sz="1400" dirty="0"/>
              <a:t> is located.</a:t>
            </a:r>
          </a:p>
        </p:txBody>
      </p:sp>
    </p:spTree>
    <p:extLst>
      <p:ext uri="{BB962C8B-B14F-4D97-AF65-F5344CB8AC3E}">
        <p14:creationId xmlns:p14="http://schemas.microsoft.com/office/powerpoint/2010/main" val="1406861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814E660-BF25-4843-B2A0-93C6E2B6253B}" type="slidenum">
              <a:rPr lang="en-BE" smtClean="0"/>
              <a:pPr/>
              <a:t>6</a:t>
            </a:fld>
            <a:endParaRPr lang="en-BE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QSYS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4E36A7BD-4EB7-5820-631E-551932EDABAD}"/>
              </a:ext>
            </a:extLst>
          </p:cNvPr>
          <p:cNvSpPr/>
          <p:nvPr/>
        </p:nvSpPr>
        <p:spPr>
          <a:xfrm>
            <a:off x="9965139" y="1616481"/>
            <a:ext cx="412385" cy="749917"/>
          </a:xfrm>
          <a:prstGeom prst="rect">
            <a:avLst/>
          </a:prstGeom>
          <a:solidFill>
            <a:schemeClr val="bg1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4" name="Picture 113">
            <a:extLst>
              <a:ext uri="{FF2B5EF4-FFF2-40B4-BE49-F238E27FC236}">
                <a16:creationId xmlns:a16="http://schemas.microsoft.com/office/drawing/2014/main" id="{9BDF9FA4-1933-531C-E2E3-7F39414998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895" y="1310106"/>
            <a:ext cx="7682029" cy="3579687"/>
          </a:xfrm>
          <a:prstGeom prst="rect">
            <a:avLst/>
          </a:prstGeom>
        </p:spPr>
      </p:pic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418E5662-4521-A5F9-B2B2-002C9C0ACC27}"/>
              </a:ext>
            </a:extLst>
          </p:cNvPr>
          <p:cNvCxnSpPr/>
          <p:nvPr/>
        </p:nvCxnSpPr>
        <p:spPr>
          <a:xfrm>
            <a:off x="4264351" y="1149409"/>
            <a:ext cx="0" cy="349523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2DA2C181-B291-5428-3CDF-C4E82F833149}"/>
              </a:ext>
            </a:extLst>
          </p:cNvPr>
          <p:cNvCxnSpPr/>
          <p:nvPr/>
        </p:nvCxnSpPr>
        <p:spPr>
          <a:xfrm>
            <a:off x="4574848" y="1149409"/>
            <a:ext cx="0" cy="349523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Box 117">
            <a:extLst>
              <a:ext uri="{FF2B5EF4-FFF2-40B4-BE49-F238E27FC236}">
                <a16:creationId xmlns:a16="http://schemas.microsoft.com/office/drawing/2014/main" id="{C1548F42-6A12-E133-9528-482F6166DDEE}"/>
              </a:ext>
            </a:extLst>
          </p:cNvPr>
          <p:cNvSpPr txBox="1"/>
          <p:nvPr/>
        </p:nvSpPr>
        <p:spPr>
          <a:xfrm rot="16200000">
            <a:off x="4102045" y="1026298"/>
            <a:ext cx="6351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b="1" dirty="0"/>
              <a:t>chicane</a:t>
            </a:r>
            <a:endParaRPr lang="en-US" sz="1000" b="1" dirty="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85382871-266B-81F2-F6ED-069D79384B59}"/>
              </a:ext>
            </a:extLst>
          </p:cNvPr>
          <p:cNvSpPr txBox="1"/>
          <p:nvPr/>
        </p:nvSpPr>
        <p:spPr>
          <a:xfrm>
            <a:off x="4574847" y="1101717"/>
            <a:ext cx="41870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b="1" dirty="0"/>
              <a:t>LTU</a:t>
            </a:r>
            <a:endParaRPr lang="en-US" sz="1000" b="1" dirty="0"/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404EA60F-74FE-F052-EA5B-28FC41269886}"/>
              </a:ext>
            </a:extLst>
          </p:cNvPr>
          <p:cNvSpPr txBox="1"/>
          <p:nvPr/>
        </p:nvSpPr>
        <p:spPr>
          <a:xfrm>
            <a:off x="3568327" y="1101717"/>
            <a:ext cx="72648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b="1" dirty="0"/>
              <a:t>Non-LTU</a:t>
            </a:r>
            <a:endParaRPr 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2337671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1FD4D16-4B9A-CE85-4A18-B62F74EEA00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776EBB1-C411-A12D-10FE-BE6C37FE5E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68522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814E660-BF25-4843-B2A0-93C6E2B6253B}" type="slidenum">
              <a:rPr lang="en-BE" smtClean="0"/>
              <a:pPr/>
              <a:t>8</a:t>
            </a:fld>
            <a:endParaRPr lang="en-BE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Actions Terminology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F2B58A3-2577-3DDE-F354-1646B0FC4DFB}"/>
              </a:ext>
            </a:extLst>
          </p:cNvPr>
          <p:cNvSpPr txBox="1"/>
          <p:nvPr/>
        </p:nvSpPr>
        <p:spPr>
          <a:xfrm>
            <a:off x="341832" y="734939"/>
            <a:ext cx="9693166" cy="41091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600" b="1" dirty="0">
                <a:solidFill>
                  <a:schemeClr val="accent2"/>
                </a:solidFill>
              </a:rPr>
              <a:t>HAND </a:t>
            </a:r>
            <a:r>
              <a:rPr lang="de-DE" sz="1600" dirty="0"/>
              <a:t>Handling – Move equipment in space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600" b="1" dirty="0">
                <a:solidFill>
                  <a:schemeClr val="accent2"/>
                </a:solidFill>
              </a:rPr>
              <a:t>REL</a:t>
            </a:r>
            <a:r>
              <a:rPr lang="de-DE" sz="1600" dirty="0"/>
              <a:t> Relocating - </a:t>
            </a:r>
            <a:r>
              <a:rPr lang="en-US" sz="1600" dirty="0">
                <a:effectLst/>
              </a:rPr>
              <a:t>Move equipment from external area into tunnel/building</a:t>
            </a:r>
            <a:endParaRPr lang="en-US" sz="1600" dirty="0">
              <a:effectLst/>
              <a:latin typeface="Aptos" panose="020B0004020202020204" pitchFamily="34" charset="0"/>
              <a:ea typeface="Aptos" panose="020B0004020202020204" pitchFamily="34" charset="0"/>
              <a:cs typeface="Aptos" panose="020B000402020202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600" b="1" dirty="0">
                <a:solidFill>
                  <a:schemeClr val="accent2"/>
                </a:solidFill>
              </a:rPr>
              <a:t>POS </a:t>
            </a:r>
            <a:r>
              <a:rPr lang="de-DE" sz="1600" dirty="0"/>
              <a:t>Positioning - </a:t>
            </a:r>
            <a:r>
              <a:rPr lang="en-US" sz="1600" dirty="0">
                <a:effectLst/>
              </a:rPr>
              <a:t>Place equipment in position (no alignment)</a:t>
            </a:r>
            <a:endParaRPr lang="en-US" sz="1600" dirty="0">
              <a:effectLst/>
              <a:latin typeface="Aptos" panose="020B0004020202020204" pitchFamily="34" charset="0"/>
              <a:ea typeface="Aptos" panose="020B0004020202020204" pitchFamily="34" charset="0"/>
              <a:cs typeface="Aptos" panose="020B000402020202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600" b="1" dirty="0">
                <a:solidFill>
                  <a:schemeClr val="accent2"/>
                </a:solidFill>
              </a:rPr>
              <a:t>ALIG </a:t>
            </a:r>
            <a:r>
              <a:rPr lang="de-DE" sz="1600" dirty="0"/>
              <a:t>Alignment - </a:t>
            </a:r>
            <a:r>
              <a:rPr lang="en-US" sz="1600" dirty="0">
                <a:effectLst/>
              </a:rPr>
              <a:t>Perform precise mechanical alignment to defined references</a:t>
            </a:r>
            <a:endParaRPr lang="en-US" sz="1600" dirty="0">
              <a:effectLst/>
              <a:latin typeface="Aptos" panose="020B0004020202020204" pitchFamily="34" charset="0"/>
              <a:ea typeface="Aptos" panose="020B0004020202020204" pitchFamily="34" charset="0"/>
              <a:cs typeface="Aptos" panose="020B00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600" b="1" dirty="0">
                <a:solidFill>
                  <a:schemeClr val="accent2"/>
                </a:solidFill>
              </a:rPr>
              <a:t>FUNC </a:t>
            </a:r>
            <a:r>
              <a:rPr lang="de-DE" sz="1600" dirty="0"/>
              <a:t>Functional Check - </a:t>
            </a:r>
            <a:r>
              <a:rPr lang="en-US" sz="1600" dirty="0">
                <a:effectLst/>
              </a:rPr>
              <a:t>Verify system function</a:t>
            </a:r>
            <a:endParaRPr lang="en-US" sz="1600" dirty="0">
              <a:effectLst/>
              <a:latin typeface="Aptos" panose="020B0004020202020204" pitchFamily="34" charset="0"/>
              <a:ea typeface="Aptos" panose="020B0004020202020204" pitchFamily="34" charset="0"/>
              <a:cs typeface="Aptos" panose="020B000402020202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600" b="1" dirty="0">
                <a:solidFill>
                  <a:schemeClr val="accent2"/>
                </a:solidFill>
              </a:rPr>
              <a:t>WARM </a:t>
            </a:r>
            <a:r>
              <a:rPr lang="de-DE" sz="1600" dirty="0"/>
              <a:t>At WARM – at room temperature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600" b="1" dirty="0">
                <a:solidFill>
                  <a:schemeClr val="accent2"/>
                </a:solidFill>
              </a:rPr>
              <a:t>COLD </a:t>
            </a:r>
            <a:r>
              <a:rPr lang="de-DE" sz="1600" dirty="0"/>
              <a:t>At COLD – at cryo temeperature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600" b="1" dirty="0">
                <a:solidFill>
                  <a:schemeClr val="accent2"/>
                </a:solidFill>
              </a:rPr>
              <a:t>ICON: </a:t>
            </a:r>
            <a:r>
              <a:rPr lang="de-DE" sz="1600" dirty="0"/>
              <a:t>Interface Connection – Connect interface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600" b="1" dirty="0">
                <a:solidFill>
                  <a:schemeClr val="accent2"/>
                </a:solidFill>
              </a:rPr>
              <a:t>LAT </a:t>
            </a:r>
            <a:r>
              <a:rPr lang="de-DE" sz="1600" dirty="0"/>
              <a:t>To lateral system - </a:t>
            </a:r>
            <a:r>
              <a:rPr lang="en-US" sz="1600" dirty="0">
                <a:effectLst/>
              </a:rPr>
              <a:t>Connect to neighboring occurrence of the same system (e.g. QVB to QVB)</a:t>
            </a:r>
            <a:endParaRPr lang="en-US" sz="1600" dirty="0">
              <a:effectLst/>
              <a:latin typeface="Aptos" panose="020B0004020202020204" pitchFamily="34" charset="0"/>
              <a:ea typeface="Aptos" panose="020B0004020202020204" pitchFamily="34" charset="0"/>
              <a:cs typeface="Aptos" panose="020B000402020202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600" b="1" dirty="0">
                <a:solidFill>
                  <a:schemeClr val="accent2"/>
                </a:solidFill>
              </a:rPr>
              <a:t>VER </a:t>
            </a:r>
            <a:r>
              <a:rPr lang="de-DE" sz="1600" dirty="0"/>
              <a:t>To vertial system - </a:t>
            </a:r>
            <a:r>
              <a:rPr lang="en-US" sz="1600" dirty="0">
                <a:effectLst/>
              </a:rPr>
              <a:t>Connect to another system (e.g. QM to QVB)</a:t>
            </a:r>
            <a:endParaRPr lang="en-US" sz="1600" dirty="0">
              <a:effectLst/>
              <a:latin typeface="Aptos" panose="020B0004020202020204" pitchFamily="34" charset="0"/>
              <a:ea typeface="Aptos" panose="020B0004020202020204" pitchFamily="34" charset="0"/>
              <a:cs typeface="Aptos" panose="020B000402020202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600" b="1" dirty="0">
                <a:solidFill>
                  <a:schemeClr val="accent2"/>
                </a:solidFill>
              </a:rPr>
              <a:t>UTI </a:t>
            </a:r>
            <a:r>
              <a:rPr lang="de-DE" sz="1600" dirty="0"/>
              <a:t>To utility – Connect to 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028015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814E660-BF25-4843-B2A0-93C6E2B6253B}" type="slidenum">
              <a:rPr lang="en-BE" smtClean="0"/>
              <a:pPr/>
              <a:t>9</a:t>
            </a:fld>
            <a:endParaRPr lang="en-BE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166497" y="19591"/>
            <a:ext cx="6558400" cy="571500"/>
          </a:xfrm>
        </p:spPr>
        <p:txBody>
          <a:bodyPr>
            <a:normAutofit fontScale="92500" lnSpcReduction="10000"/>
          </a:bodyPr>
          <a:lstStyle/>
          <a:p>
            <a:r>
              <a:rPr lang="de-DE" dirty="0"/>
              <a:t>QCELL and QVE Equipment</a:t>
            </a: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2BB7278-92DB-2048-3972-34D319C68AC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643" t="16308" r="33282" b="31750"/>
          <a:stretch/>
        </p:blipFill>
        <p:spPr>
          <a:xfrm>
            <a:off x="432784" y="1923566"/>
            <a:ext cx="5571794" cy="3330087"/>
          </a:xfrm>
          <a:prstGeom prst="rect">
            <a:avLst/>
          </a:prstGeom>
        </p:spPr>
      </p:pic>
      <p:sp>
        <p:nvSpPr>
          <p:cNvPr id="90" name="TextBox 89">
            <a:extLst>
              <a:ext uri="{FF2B5EF4-FFF2-40B4-BE49-F238E27FC236}">
                <a16:creationId xmlns:a16="http://schemas.microsoft.com/office/drawing/2014/main" id="{E03399C3-AAFF-1CF4-4335-EA7FD8F8F0F5}"/>
              </a:ext>
            </a:extLst>
          </p:cNvPr>
          <p:cNvSpPr txBox="1"/>
          <p:nvPr/>
        </p:nvSpPr>
        <p:spPr>
          <a:xfrm>
            <a:off x="371336" y="1859459"/>
            <a:ext cx="1388528" cy="3764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rgbClr val="FF0000"/>
                </a:solidFill>
              </a:rPr>
              <a:t>QVB-:-QVB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60882E28-2CA2-3FD8-511C-C0ABDD1EAA50}"/>
              </a:ext>
            </a:extLst>
          </p:cNvPr>
          <p:cNvSpPr/>
          <p:nvPr/>
        </p:nvSpPr>
        <p:spPr>
          <a:xfrm>
            <a:off x="512467" y="2120873"/>
            <a:ext cx="662611" cy="69071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E8563001-3519-DD04-C7E6-B780C21E1F90}"/>
              </a:ext>
            </a:extLst>
          </p:cNvPr>
          <p:cNvSpPr/>
          <p:nvPr/>
        </p:nvSpPr>
        <p:spPr>
          <a:xfrm>
            <a:off x="3379349" y="2155539"/>
            <a:ext cx="662611" cy="69071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20CB2A82-514F-D35F-0EE7-2FDF872C68CD}"/>
              </a:ext>
            </a:extLst>
          </p:cNvPr>
          <p:cNvSpPr/>
          <p:nvPr/>
        </p:nvSpPr>
        <p:spPr>
          <a:xfrm>
            <a:off x="2003014" y="3298038"/>
            <a:ext cx="510008" cy="4932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8E490185-41E0-CE44-0A4C-909F608A347D}"/>
              </a:ext>
            </a:extLst>
          </p:cNvPr>
          <p:cNvSpPr txBox="1"/>
          <p:nvPr/>
        </p:nvSpPr>
        <p:spPr>
          <a:xfrm>
            <a:off x="1698415" y="1627833"/>
            <a:ext cx="898041" cy="5019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solidFill>
                  <a:srgbClr val="FF0000"/>
                </a:solidFill>
              </a:rPr>
              <a:t>QVB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BCA220B1-FB64-1182-C505-17B1B90657F6}"/>
              </a:ext>
            </a:extLst>
          </p:cNvPr>
          <p:cNvSpPr txBox="1"/>
          <p:nvPr/>
        </p:nvSpPr>
        <p:spPr>
          <a:xfrm>
            <a:off x="4643638" y="3364142"/>
            <a:ext cx="865361" cy="5019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solidFill>
                  <a:srgbClr val="FF0000"/>
                </a:solidFill>
              </a:rPr>
              <a:t>QVE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FADFD2B-7BF1-D458-D4DE-00E3DA13AF36}"/>
              </a:ext>
            </a:extLst>
          </p:cNvPr>
          <p:cNvSpPr txBox="1"/>
          <p:nvPr/>
        </p:nvSpPr>
        <p:spPr>
          <a:xfrm>
            <a:off x="1863463" y="4762015"/>
            <a:ext cx="789108" cy="5019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solidFill>
                  <a:srgbClr val="FF0000"/>
                </a:solidFill>
              </a:rPr>
              <a:t>QM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833C9BE-5DFD-68DC-7E3A-0509D980B085}"/>
              </a:ext>
            </a:extLst>
          </p:cNvPr>
          <p:cNvSpPr txBox="1"/>
          <p:nvPr/>
        </p:nvSpPr>
        <p:spPr>
          <a:xfrm>
            <a:off x="3255110" y="1879001"/>
            <a:ext cx="1388528" cy="3764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rgbClr val="FF0000"/>
                </a:solidFill>
              </a:rPr>
              <a:t>QVB-:-QVE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96CB71F0-3497-9C88-878E-88A99292E88B}"/>
              </a:ext>
            </a:extLst>
          </p:cNvPr>
          <p:cNvSpPr txBox="1"/>
          <p:nvPr/>
        </p:nvSpPr>
        <p:spPr>
          <a:xfrm>
            <a:off x="2430469" y="3238652"/>
            <a:ext cx="1388528" cy="3764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rgbClr val="FF0000"/>
                </a:solidFill>
              </a:rPr>
              <a:t>QVB-:-QM</a:t>
            </a:r>
            <a:endParaRPr lang="en-US" sz="1200" dirty="0">
              <a:solidFill>
                <a:srgbClr val="FF0000"/>
              </a:solidFill>
            </a:endParaRPr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458EF178-E1E8-8244-DB65-0794565C8EA8}"/>
              </a:ext>
            </a:extLst>
          </p:cNvPr>
          <p:cNvCxnSpPr>
            <a:cxnSpLocks/>
          </p:cNvCxnSpPr>
          <p:nvPr/>
        </p:nvCxnSpPr>
        <p:spPr>
          <a:xfrm flipH="1">
            <a:off x="2258017" y="3062063"/>
            <a:ext cx="930722" cy="6310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70492304-B786-8F48-F559-8B3A696D68D3}"/>
              </a:ext>
            </a:extLst>
          </p:cNvPr>
          <p:cNvCxnSpPr>
            <a:cxnSpLocks/>
            <a:stCxn id="95" idx="1"/>
          </p:cNvCxnSpPr>
          <p:nvPr/>
        </p:nvCxnSpPr>
        <p:spPr>
          <a:xfrm flipH="1">
            <a:off x="2250996" y="3791712"/>
            <a:ext cx="1272263" cy="25633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F0CCB209-2564-BB3A-2105-5C34103EE9C7}"/>
              </a:ext>
            </a:extLst>
          </p:cNvPr>
          <p:cNvSpPr txBox="1"/>
          <p:nvPr/>
        </p:nvSpPr>
        <p:spPr>
          <a:xfrm>
            <a:off x="3124733" y="2934373"/>
            <a:ext cx="13885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rgbClr val="FF0000"/>
                </a:solidFill>
              </a:rPr>
              <a:t>QVB‘s Jumper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C551F7CB-663B-6AFE-17DB-1E5A9BE5052E}"/>
              </a:ext>
            </a:extLst>
          </p:cNvPr>
          <p:cNvSpPr txBox="1"/>
          <p:nvPr/>
        </p:nvSpPr>
        <p:spPr>
          <a:xfrm>
            <a:off x="3523259" y="3653212"/>
            <a:ext cx="13885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rgbClr val="FF0000"/>
                </a:solidFill>
              </a:rPr>
              <a:t>QM‘s Chimney</a:t>
            </a:r>
            <a:endParaRPr lang="en-US" sz="1200" dirty="0">
              <a:solidFill>
                <a:srgbClr val="FF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A7F02A-8148-00DC-1959-037CE8E399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5852" y="2597379"/>
            <a:ext cx="5088717" cy="203548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8AFE2D7-31AF-6DB6-DC3B-3BC3A6850098}"/>
              </a:ext>
            </a:extLst>
          </p:cNvPr>
          <p:cNvSpPr txBox="1"/>
          <p:nvPr/>
        </p:nvSpPr>
        <p:spPr>
          <a:xfrm>
            <a:off x="6066026" y="5012996"/>
            <a:ext cx="18778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rgbClr val="FF0000"/>
                </a:solidFill>
              </a:rPr>
              <a:t>PeMo </a:t>
            </a:r>
          </a:p>
          <a:p>
            <a:r>
              <a:rPr lang="de-DE" sz="1200" dirty="0">
                <a:solidFill>
                  <a:srgbClr val="FF0000"/>
                </a:solidFill>
              </a:rPr>
              <a:t>(Peripherial Module)</a:t>
            </a:r>
            <a:endParaRPr lang="en-US" sz="1200" dirty="0">
              <a:solidFill>
                <a:srgbClr val="FF0000"/>
              </a:solidFill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6F60FFE-2DD9-8E8F-3323-A65A97F1C933}"/>
              </a:ext>
            </a:extLst>
          </p:cNvPr>
          <p:cNvCxnSpPr>
            <a:cxnSpLocks/>
          </p:cNvCxnSpPr>
          <p:nvPr/>
        </p:nvCxnSpPr>
        <p:spPr>
          <a:xfrm flipV="1">
            <a:off x="6461237" y="3866104"/>
            <a:ext cx="904893" cy="114689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2804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SCK•CEN 2020">
      <a:dk1>
        <a:sysClr val="windowText" lastClr="000000"/>
      </a:dk1>
      <a:lt1>
        <a:sysClr val="window" lastClr="FFFFFF"/>
      </a:lt1>
      <a:dk2>
        <a:srgbClr val="515151"/>
      </a:dk2>
      <a:lt2>
        <a:srgbClr val="E7E6E6"/>
      </a:lt2>
      <a:accent1>
        <a:srgbClr val="562873"/>
      </a:accent1>
      <a:accent2>
        <a:srgbClr val="984A9C"/>
      </a:accent2>
      <a:accent3>
        <a:srgbClr val="8ED8F8"/>
      </a:accent3>
      <a:accent4>
        <a:srgbClr val="034694"/>
      </a:accent4>
      <a:accent5>
        <a:srgbClr val="CACCD0"/>
      </a:accent5>
      <a:accent6>
        <a:srgbClr val="DFE0E2"/>
      </a:accent6>
      <a:hlink>
        <a:srgbClr val="BC58AE"/>
      </a:hlink>
      <a:folHlink>
        <a:srgbClr val="501D53"/>
      </a:folHlink>
    </a:clrScheme>
    <a:fontScheme name="sckcen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Alexandria Master">
  <a:themeElements>
    <a:clrScheme name="SCK•CEN 2020">
      <a:dk1>
        <a:sysClr val="windowText" lastClr="000000"/>
      </a:dk1>
      <a:lt1>
        <a:sysClr val="window" lastClr="FFFFFF"/>
      </a:lt1>
      <a:dk2>
        <a:srgbClr val="515151"/>
      </a:dk2>
      <a:lt2>
        <a:srgbClr val="E7E6E6"/>
      </a:lt2>
      <a:accent1>
        <a:srgbClr val="562873"/>
      </a:accent1>
      <a:accent2>
        <a:srgbClr val="984A9C"/>
      </a:accent2>
      <a:accent3>
        <a:srgbClr val="8ED8F8"/>
      </a:accent3>
      <a:accent4>
        <a:srgbClr val="034694"/>
      </a:accent4>
      <a:accent5>
        <a:srgbClr val="CACCD0"/>
      </a:accent5>
      <a:accent6>
        <a:srgbClr val="DFE0E2"/>
      </a:accent6>
      <a:hlink>
        <a:srgbClr val="BC58AE"/>
      </a:hlink>
      <a:folHlink>
        <a:srgbClr val="501D53"/>
      </a:folHlink>
    </a:clrScheme>
    <a:fontScheme name="sckcen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SCK•CEN 2020">
      <a:dk1>
        <a:sysClr val="windowText" lastClr="000000"/>
      </a:dk1>
      <a:lt1>
        <a:sysClr val="window" lastClr="FFFFFF"/>
      </a:lt1>
      <a:dk2>
        <a:srgbClr val="515151"/>
      </a:dk2>
      <a:lt2>
        <a:srgbClr val="E7E6E6"/>
      </a:lt2>
      <a:accent1>
        <a:srgbClr val="562873"/>
      </a:accent1>
      <a:accent2>
        <a:srgbClr val="984A9C"/>
      </a:accent2>
      <a:accent3>
        <a:srgbClr val="8ED8F8"/>
      </a:accent3>
      <a:accent4>
        <a:srgbClr val="034694"/>
      </a:accent4>
      <a:accent5>
        <a:srgbClr val="CACCD0"/>
      </a:accent5>
      <a:accent6>
        <a:srgbClr val="DFE0E2"/>
      </a:accent6>
      <a:hlink>
        <a:srgbClr val="BC58AE"/>
      </a:hlink>
      <a:folHlink>
        <a:srgbClr val="501D53"/>
      </a:folHlink>
    </a:clrScheme>
    <a:fontScheme name="sckcen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SCK•CEN 2020">
      <a:dk1>
        <a:sysClr val="windowText" lastClr="000000"/>
      </a:dk1>
      <a:lt1>
        <a:sysClr val="window" lastClr="FFFFFF"/>
      </a:lt1>
      <a:dk2>
        <a:srgbClr val="515151"/>
      </a:dk2>
      <a:lt2>
        <a:srgbClr val="E7E6E6"/>
      </a:lt2>
      <a:accent1>
        <a:srgbClr val="562873"/>
      </a:accent1>
      <a:accent2>
        <a:srgbClr val="984A9C"/>
      </a:accent2>
      <a:accent3>
        <a:srgbClr val="8ED8F8"/>
      </a:accent3>
      <a:accent4>
        <a:srgbClr val="034694"/>
      </a:accent4>
      <a:accent5>
        <a:srgbClr val="CACCD0"/>
      </a:accent5>
      <a:accent6>
        <a:srgbClr val="DFE0E2"/>
      </a:accent6>
      <a:hlink>
        <a:srgbClr val="BC58AE"/>
      </a:hlink>
      <a:folHlink>
        <a:srgbClr val="501D53"/>
      </a:folHlink>
    </a:clrScheme>
    <a:fontScheme name="sckcen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37621</TotalTime>
  <Words>2754</Words>
  <Application>Microsoft Office PowerPoint</Application>
  <PresentationFormat>Widescreen</PresentationFormat>
  <Paragraphs>536</Paragraphs>
  <Slides>25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25</vt:i4>
      </vt:variant>
    </vt:vector>
  </HeadingPairs>
  <TitlesOfParts>
    <vt:vector size="36" baseType="lpstr">
      <vt:lpstr>Aptos</vt:lpstr>
      <vt:lpstr>Arial</vt:lpstr>
      <vt:lpstr>Arial Black</vt:lpstr>
      <vt:lpstr>Calibri</vt:lpstr>
      <vt:lpstr>Courier New</vt:lpstr>
      <vt:lpstr>Georgia</vt:lpstr>
      <vt:lpstr>Segoe UI</vt:lpstr>
      <vt:lpstr>Segoe UI Semibold</vt:lpstr>
      <vt:lpstr>Wingdings</vt:lpstr>
      <vt:lpstr>Office Theme</vt:lpstr>
      <vt:lpstr>Alexandria Master</vt:lpstr>
      <vt:lpstr>QSYS –  Installation Overview</vt:lpstr>
      <vt:lpstr>PowerPoint Presentation</vt:lpstr>
      <vt:lpstr>PowerPoint Presentation</vt:lpstr>
      <vt:lpstr>PowerPoint Presentation</vt:lpstr>
      <vt:lpstr>QDB Sectorization </vt:lpstr>
      <vt:lpstr>PowerPoint Presentation</vt:lpstr>
      <vt:lpstr>Definitions</vt:lpstr>
      <vt:lpstr>PowerPoint Presentation</vt:lpstr>
      <vt:lpstr>PowerPoint Presentation</vt:lpstr>
      <vt:lpstr>PowerPoint Presentation</vt:lpstr>
      <vt:lpstr>PowerPoint Presentation</vt:lpstr>
      <vt:lpstr>REX from ESS</vt:lpstr>
      <vt:lpstr>PowerPoint Presentation</vt:lpstr>
      <vt:lpstr>PowerPoint Presentation</vt:lpstr>
      <vt:lpstr>PowerPoint Presentation</vt:lpstr>
      <vt:lpstr>QSYS Installation in the LTU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SCK CEN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</dc:title>
  <dc:creator>Dekempeneer Erik</dc:creator>
  <cp:lastModifiedBy>Berkowitz Daniel</cp:lastModifiedBy>
  <cp:revision>521</cp:revision>
  <cp:lastPrinted>2020-01-20T09:16:47Z</cp:lastPrinted>
  <dcterms:created xsi:type="dcterms:W3CDTF">2019-10-21T09:10:33Z</dcterms:created>
  <dcterms:modified xsi:type="dcterms:W3CDTF">2025-08-29T15:54:58Z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lexandriaPath">
    <vt:lpwstr>Enterprise:Business Workspaces:IMS Process descriptions:IMS Process Descriptions:APR-MINERVA Management of MINERVA programma:Documents (How?):MINERVA templates</vt:lpwstr>
  </property>
  <property fmtid="{D5CDD505-2E9C-101B-9397-08002B2CF9AE}" pid="3" name="ID">
    <vt:lpwstr>94772422</vt:lpwstr>
  </property>
  <property fmtid="{D5CDD505-2E9C-101B-9397-08002B2CF9AE}" pid="4" name="Name">
    <vt:lpwstr>QSYS - Installation Overview.pptx</vt:lpwstr>
  </property>
  <property fmtid="{D5CDD505-2E9C-101B-9397-08002B2CF9AE}" pid="5" name="SuppMarkings">
    <vt:lpwstr> </vt:lpwstr>
  </property>
  <property fmtid="{D5CDD505-2E9C-101B-9397-08002B2CF9AE}" pid="6" name="Security Clearance">
    <vt:lpwstr> </vt:lpwstr>
  </property>
  <property fmtid="{D5CDD505-2E9C-101B-9397-08002B2CF9AE}" pid="7" name="HyperLink">
    <vt:lpwstr>https://ecm.sckcen.be/OTCS/llisapi.dll/open/94772422</vt:lpwstr>
  </property>
  <property fmtid="{D5CDD505-2E9C-101B-9397-08002B2CF9AE}" pid="8" name="Common Attributes_Reference Number">
    <vt:lpwstr>SCK CEN/94772422</vt:lpwstr>
  </property>
  <property fmtid="{D5CDD505-2E9C-101B-9397-08002B2CF9AE}" pid="9" name="Common Attributes_Short Reference">
    <vt:lpwstr>SCK CEN/94772422</vt:lpwstr>
  </property>
  <property fmtid="{D5CDD505-2E9C-101B-9397-08002B2CF9AE}" pid="10" name="Common Attributes_Alternative Reference">
    <vt:lpwstr> </vt:lpwstr>
  </property>
  <property fmtid="{D5CDD505-2E9C-101B-9397-08002B2CF9AE}" pid="11" name="Common Attributes_Document Type">
    <vt:lpwstr> </vt:lpwstr>
  </property>
  <property fmtid="{D5CDD505-2E9C-101B-9397-08002B2CF9AE}" pid="12" name="Common Attributes_Author_Author Name">
    <vt:lpwstr>Daniel Berkowitz</vt:lpwstr>
  </property>
  <property fmtid="{D5CDD505-2E9C-101B-9397-08002B2CF9AE}" pid="13" name="Common Attributes_Author_Author Affiliation">
    <vt:lpwstr>SCK CEN</vt:lpwstr>
  </property>
  <property fmtid="{D5CDD505-2E9C-101B-9397-08002B2CF9AE}" pid="14" name="Common Attributes_Information Security Classification">
    <vt:lpwstr>Restricted</vt:lpwstr>
  </property>
  <property fmtid="{D5CDD505-2E9C-101B-9397-08002B2CF9AE}" pid="15" name="Common Attributes_ISC Motivation">
    <vt:lpwstr>ISC was automatically assigned as default ISC for MINERVA documents.</vt:lpwstr>
  </property>
  <property fmtid="{D5CDD505-2E9C-101B-9397-08002B2CF9AE}" pid="16" name="Event Attributes_Event_Event Type">
    <vt:lpwstr/>
  </property>
  <property fmtid="{D5CDD505-2E9C-101B-9397-08002B2CF9AE}" pid="17" name="Event Attributes_Event_Event Name">
    <vt:lpwstr/>
  </property>
  <property fmtid="{D5CDD505-2E9C-101B-9397-08002B2CF9AE}" pid="18" name="Event Attributes_Event_Event Start Date">
    <vt:lpwstr/>
  </property>
  <property fmtid="{D5CDD505-2E9C-101B-9397-08002B2CF9AE}" pid="19" name="Event Attributes_Event_Event End Date">
    <vt:lpwstr/>
  </property>
  <property fmtid="{D5CDD505-2E9C-101B-9397-08002B2CF9AE}" pid="20" name="Event Attributes_Event_Event Location">
    <vt:lpwstr/>
  </property>
  <property fmtid="{D5CDD505-2E9C-101B-9397-08002B2CF9AE}" pid="21" name="IMS Attributes_IMS Document Type">
    <vt:lpwstr/>
  </property>
  <property fmtid="{D5CDD505-2E9C-101B-9397-08002B2CF9AE}" pid="22" name="Common Revision Attributes_Revision Index">
    <vt:lpwstr/>
  </property>
  <property fmtid="{D5CDD505-2E9C-101B-9397-08002B2CF9AE}" pid="23" name="Common Revision Attributes_Revision Status">
    <vt:lpwstr/>
  </property>
  <property fmtid="{D5CDD505-2E9C-101B-9397-08002B2CF9AE}" pid="24" name="Common Revision Attributes_Revision Changes">
    <vt:lpwstr/>
  </property>
  <property fmtid="{D5CDD505-2E9C-101B-9397-08002B2CF9AE}" pid="25" name="CreateDate">
    <vt:filetime>2025-03-17T08:50:07Z</vt:filetime>
  </property>
</Properties>
</file>